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Lst>
  <p:notesMasterIdLst>
    <p:notesMasterId r:id="rId51"/>
  </p:notesMasterIdLst>
  <p:handoutMasterIdLst>
    <p:handoutMasterId r:id="rId52"/>
  </p:handoutMasterIdLst>
  <p:sldIdLst>
    <p:sldId id="256" r:id="rId2"/>
    <p:sldId id="282" r:id="rId3"/>
    <p:sldId id="267" r:id="rId4"/>
    <p:sldId id="274" r:id="rId5"/>
    <p:sldId id="275" r:id="rId6"/>
    <p:sldId id="276" r:id="rId7"/>
    <p:sldId id="277" r:id="rId8"/>
    <p:sldId id="278" r:id="rId9"/>
    <p:sldId id="279" r:id="rId10"/>
    <p:sldId id="280" r:id="rId11"/>
    <p:sldId id="281" r:id="rId12"/>
    <p:sldId id="268" r:id="rId13"/>
    <p:sldId id="269" r:id="rId14"/>
    <p:sldId id="270" r:id="rId15"/>
    <p:sldId id="271" r:id="rId16"/>
    <p:sldId id="272" r:id="rId17"/>
    <p:sldId id="273"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313"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26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B0"/>
    <a:srgbClr val="00F0EA"/>
    <a:srgbClr val="99FF99"/>
    <a:srgbClr val="00174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2" d="100"/>
          <a:sy n="112" d="100"/>
        </p:scale>
        <p:origin x="294" y="108"/>
      </p:cViewPr>
      <p:guideLst/>
    </p:cSldViewPr>
  </p:slideViewPr>
  <p:notesTextViewPr>
    <p:cViewPr>
      <p:scale>
        <a:sx n="1" d="1"/>
        <a:sy n="1" d="1"/>
      </p:scale>
      <p:origin x="0" y="0"/>
    </p:cViewPr>
  </p:notesTextViewPr>
  <p:notesViewPr>
    <p:cSldViewPr snapToGrid="0">
      <p:cViewPr varScale="1">
        <p:scale>
          <a:sx n="58" d="100"/>
          <a:sy n="58" d="100"/>
        </p:scale>
        <p:origin x="187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E2E0BF-1E19-48CE-A5B4-11AA1325EE0B}" type="datetimeFigureOut">
              <a:rPr lang="en-US" smtClean="0"/>
              <a:t>8/11/2018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7A8DA6-9252-4081-B331-806FEEF9701B}" type="slidenum">
              <a:rPr lang="en-US" smtClean="0"/>
              <a:t>‹#›</a:t>
            </a:fld>
            <a:endParaRPr lang="en-US" dirty="0"/>
          </a:p>
        </p:txBody>
      </p:sp>
    </p:spTree>
    <p:extLst>
      <p:ext uri="{BB962C8B-B14F-4D97-AF65-F5344CB8AC3E}">
        <p14:creationId xmlns:p14="http://schemas.microsoft.com/office/powerpoint/2010/main" val="19322047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6BC81-1184-4954-A4F1-6E56C89D84BE}" type="datetimeFigureOut">
              <a:rPr lang="en-US" smtClean="0"/>
              <a:t>8/11/2018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6A8EA-9D76-4970-B8D6-DA90BE29384E}" type="slidenum">
              <a:rPr lang="en-US" smtClean="0"/>
              <a:t>‹#›</a:t>
            </a:fld>
            <a:endParaRPr lang="en-US" dirty="0"/>
          </a:p>
        </p:txBody>
      </p:sp>
    </p:spTree>
    <p:extLst>
      <p:ext uri="{BB962C8B-B14F-4D97-AF65-F5344CB8AC3E}">
        <p14:creationId xmlns:p14="http://schemas.microsoft.com/office/powerpoint/2010/main" val="145729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8286" y="2583540"/>
            <a:ext cx="10566400" cy="1681159"/>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798286" y="4601029"/>
            <a:ext cx="10566400" cy="141150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52400" y="6485768"/>
            <a:ext cx="2743200" cy="365125"/>
          </a:xfrm>
        </p:spPr>
        <p:txBody>
          <a:bodyPr/>
          <a:lstStyle/>
          <a:p>
            <a:fld id="{A24D462D-0ABF-4F66-AA29-FCADD808DF8B}" type="datetime1">
              <a:rPr lang="en-US" smtClean="0"/>
              <a:t>8/11/2018</a:t>
            </a:fld>
            <a:endParaRPr lang="en-US" dirty="0"/>
          </a:p>
        </p:txBody>
      </p:sp>
      <p:sp>
        <p:nvSpPr>
          <p:cNvPr id="5" name="Footer Placeholder 4"/>
          <p:cNvSpPr>
            <a:spLocks noGrp="1"/>
          </p:cNvSpPr>
          <p:nvPr>
            <p:ph type="ftr" sz="quarter" idx="11"/>
          </p:nvPr>
        </p:nvSpPr>
        <p:spPr>
          <a:xfrm>
            <a:off x="4038600" y="6485769"/>
            <a:ext cx="4114800" cy="365125"/>
          </a:xfrm>
        </p:spPr>
        <p:txBody>
          <a:bodyPr/>
          <a:lstStyle/>
          <a:p>
            <a:r>
              <a:rPr lang="en-US"/>
              <a:t>Copyright © 2010 Simulation Educators</a:t>
            </a:r>
            <a:endParaRPr lang="en-US" dirty="0"/>
          </a:p>
        </p:txBody>
      </p:sp>
      <p:sp>
        <p:nvSpPr>
          <p:cNvPr id="6" name="Slide Number Placeholder 5"/>
          <p:cNvSpPr>
            <a:spLocks noGrp="1"/>
          </p:cNvSpPr>
          <p:nvPr>
            <p:ph type="sldNum" sz="quarter" idx="12"/>
          </p:nvPr>
        </p:nvSpPr>
        <p:spPr>
          <a:xfrm>
            <a:off x="9361714" y="6485767"/>
            <a:ext cx="2743200" cy="365125"/>
          </a:xfrm>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2604692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28172"/>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32125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4130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7E8265-18F4-4680-A16E-90ED1CF19BF4}"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1557162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3F95B-AA19-4AF1-8E3F-0C1F80E644D7}" type="datetime1">
              <a:rPr lang="en-US" smtClean="0"/>
              <a:t>8/11/2018</a:t>
            </a:fld>
            <a:endParaRPr lang="en-US" dirty="0"/>
          </a:p>
        </p:txBody>
      </p:sp>
      <p:sp>
        <p:nvSpPr>
          <p:cNvPr id="5" name="Footer Placeholder 4"/>
          <p:cNvSpPr>
            <a:spLocks noGrp="1"/>
          </p:cNvSpPr>
          <p:nvPr>
            <p:ph type="ftr" sz="quarter" idx="11"/>
          </p:nvPr>
        </p:nvSpPr>
        <p:spPr/>
        <p:txBody>
          <a:bodyPr/>
          <a:lstStyle/>
          <a:p>
            <a:r>
              <a:rPr lang="en-US"/>
              <a:t>Copyright © 2010 Simulation Educators</a:t>
            </a:r>
            <a:endParaRPr lang="en-US" dirty="0"/>
          </a:p>
        </p:txBody>
      </p:sp>
      <p:sp>
        <p:nvSpPr>
          <p:cNvPr id="6" name="Slide Number Placeholder 5"/>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2934087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DBCEF4-92B1-4F4B-B523-BAFBFD103FD6}" type="datetime1">
              <a:rPr lang="en-US" smtClean="0"/>
              <a:t>8/11/2018</a:t>
            </a:fld>
            <a:endParaRPr lang="en-US" dirty="0"/>
          </a:p>
        </p:txBody>
      </p:sp>
      <p:sp>
        <p:nvSpPr>
          <p:cNvPr id="5" name="Footer Placeholder 4"/>
          <p:cNvSpPr>
            <a:spLocks noGrp="1"/>
          </p:cNvSpPr>
          <p:nvPr>
            <p:ph type="ftr" sz="quarter" idx="11"/>
          </p:nvPr>
        </p:nvSpPr>
        <p:spPr/>
        <p:txBody>
          <a:bodyPr/>
          <a:lstStyle/>
          <a:p>
            <a:r>
              <a:rPr lang="en-US"/>
              <a:t>Copyright © 2010 Simulation Educators</a:t>
            </a:r>
            <a:endParaRPr lang="en-US" dirty="0"/>
          </a:p>
        </p:txBody>
      </p:sp>
      <p:sp>
        <p:nvSpPr>
          <p:cNvPr id="6" name="Slide Number Placeholder 5"/>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66128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13570084-B57A-493D-8A30-572F2D9F55F8}" type="datetime1">
              <a:rPr lang="en-US" smtClean="0"/>
              <a:pPr/>
              <a:t>8/11/2018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799C26FD-E1A0-49B8-8B03-25A733166562}" type="slidenum">
              <a:rPr lang="en-US" smtClean="0"/>
              <a:pPr/>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r>
              <a:rPr lang="en-US"/>
              <a:t>Copyright © 2010 Simulation Educators</a:t>
            </a:r>
            <a:endParaRPr lang="en-US" dirty="0"/>
          </a:p>
        </p:txBody>
      </p:sp>
    </p:spTree>
    <p:extLst>
      <p:ext uri="{BB962C8B-B14F-4D97-AF65-F5344CB8AC3E}">
        <p14:creationId xmlns:p14="http://schemas.microsoft.com/office/powerpoint/2010/main" val="205867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13570084-B57A-493D-8A30-572F2D9F55F8}" type="datetime1">
              <a:rPr lang="en-US" smtClean="0"/>
              <a:pPr/>
              <a:t>8/11/2018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799C26FD-E1A0-49B8-8B03-25A733166562}" type="slidenum">
              <a:rPr lang="en-US" smtClean="0"/>
              <a:pPr/>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r>
              <a:rPr lang="en-US"/>
              <a:t>Copyright © 2010 Simulation Educators</a:t>
            </a:r>
            <a:endParaRPr lang="en-US" dirty="0"/>
          </a:p>
        </p:txBody>
      </p:sp>
    </p:spTree>
    <p:extLst>
      <p:ext uri="{BB962C8B-B14F-4D97-AF65-F5344CB8AC3E}">
        <p14:creationId xmlns:p14="http://schemas.microsoft.com/office/powerpoint/2010/main" val="3881895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F7D0969-017A-4CFD-B470-B6959400D96E}" type="datetime1">
              <a:rPr lang="en-US" smtClean="0"/>
              <a:t>8/11/2018</a:t>
            </a:fld>
            <a:endParaRPr lang="en-US" dirty="0"/>
          </a:p>
        </p:txBody>
      </p:sp>
      <p:sp>
        <p:nvSpPr>
          <p:cNvPr id="5" name="Footer Placeholder 4"/>
          <p:cNvSpPr>
            <a:spLocks noGrp="1"/>
          </p:cNvSpPr>
          <p:nvPr>
            <p:ph type="ftr" sz="quarter" idx="11"/>
          </p:nvPr>
        </p:nvSpPr>
        <p:spPr/>
        <p:txBody>
          <a:bodyPr/>
          <a:lstStyle/>
          <a:p>
            <a:r>
              <a:rPr lang="en-US"/>
              <a:t>Copyright © 2010 Simulation Educators</a:t>
            </a:r>
            <a:endParaRPr lang="en-US" dirty="0"/>
          </a:p>
        </p:txBody>
      </p:sp>
      <p:sp>
        <p:nvSpPr>
          <p:cNvPr id="6" name="Slide Number Placeholder 5"/>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727907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06400" y="1354666"/>
            <a:ext cx="5613400" cy="5046134"/>
          </a:xfrm>
        </p:spPr>
        <p:txBody>
          <a:bodyPr/>
          <a:lstStyle>
            <a:lvl1pPr>
              <a:defRPr>
                <a:solidFill>
                  <a:schemeClr val="accent4">
                    <a:lumMod val="60000"/>
                    <a:lumOff val="40000"/>
                  </a:schemeClr>
                </a:solidFill>
              </a:defRPr>
            </a:lvl1pPr>
            <a:lvl2pPr>
              <a:defRPr>
                <a:solidFill>
                  <a:schemeClr val="accent4">
                    <a:lumMod val="60000"/>
                    <a:lumOff val="40000"/>
                  </a:schemeClr>
                </a:solidFill>
              </a:defRPr>
            </a:lvl2pPr>
            <a:lvl3pPr>
              <a:defRPr>
                <a:solidFill>
                  <a:schemeClr val="accent4">
                    <a:lumMod val="60000"/>
                    <a:lumOff val="40000"/>
                  </a:schemeClr>
                </a:solidFill>
              </a:defRPr>
            </a:lvl3pPr>
            <a:lvl4pPr>
              <a:defRPr>
                <a:solidFill>
                  <a:schemeClr val="accent4">
                    <a:lumMod val="60000"/>
                    <a:lumOff val="40000"/>
                  </a:schemeClr>
                </a:solidFill>
              </a:defRPr>
            </a:lvl4pPr>
            <a:lvl5pPr>
              <a:defRPr>
                <a:solidFill>
                  <a:schemeClr val="accent4">
                    <a:lumMod val="60000"/>
                    <a:lumOff val="4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354666"/>
            <a:ext cx="5469467" cy="50461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1687307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5555"/>
            <a:ext cx="10151533" cy="1325563"/>
          </a:xfrm>
        </p:spPr>
        <p:txBody>
          <a:bodyPr/>
          <a:lstStyle/>
          <a:p>
            <a:r>
              <a:rPr lang="en-US"/>
              <a:t>Click to edit Master title style</a:t>
            </a:r>
          </a:p>
        </p:txBody>
      </p:sp>
      <p:sp>
        <p:nvSpPr>
          <p:cNvPr id="3" name="Text Placeholder 2"/>
          <p:cNvSpPr>
            <a:spLocks noGrp="1"/>
          </p:cNvSpPr>
          <p:nvPr>
            <p:ph type="body" idx="1" hasCustomPrompt="1"/>
          </p:nvPr>
        </p:nvSpPr>
        <p:spPr>
          <a:xfrm>
            <a:off x="381000" y="1444096"/>
            <a:ext cx="5616575"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1000" y="2268007"/>
            <a:ext cx="5616575" cy="40142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72200" y="1444096"/>
            <a:ext cx="5638800"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199" y="2268007"/>
            <a:ext cx="5616575" cy="40142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A53202-F90A-473F-9577-0694CB3DE811}" type="datetime1">
              <a:rPr lang="en-US" smtClean="0"/>
              <a:t>8/11/2018</a:t>
            </a:fld>
            <a:endParaRPr lang="en-US" dirty="0"/>
          </a:p>
        </p:txBody>
      </p:sp>
      <p:sp>
        <p:nvSpPr>
          <p:cNvPr id="8" name="Footer Placeholder 7"/>
          <p:cNvSpPr>
            <a:spLocks noGrp="1"/>
          </p:cNvSpPr>
          <p:nvPr>
            <p:ph type="ftr" sz="quarter" idx="11"/>
          </p:nvPr>
        </p:nvSpPr>
        <p:spPr/>
        <p:txBody>
          <a:bodyPr/>
          <a:lstStyle/>
          <a:p>
            <a:r>
              <a:rPr lang="en-US"/>
              <a:t>Copyright © 2010 Simulation Educators</a:t>
            </a:r>
            <a:endParaRPr lang="en-US" dirty="0"/>
          </a:p>
        </p:txBody>
      </p:sp>
      <p:sp>
        <p:nvSpPr>
          <p:cNvPr id="9" name="Slide Number Placeholder 8"/>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46019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00B4B0"/>
                </a:solidFill>
              </a:defRPr>
            </a:lvl1pPr>
          </a:lstStyle>
          <a:p>
            <a:fld id="{64FA1387-E9BD-4269-B052-15A23CD1D16B}" type="datetime1">
              <a:rPr lang="en-US" smtClean="0"/>
              <a:pPr/>
              <a:t>8/11/2018</a:t>
            </a:fld>
            <a:endParaRPr lang="en-US" dirty="0"/>
          </a:p>
        </p:txBody>
      </p:sp>
      <p:sp>
        <p:nvSpPr>
          <p:cNvPr id="5" name="Slide Number Placeholder 4"/>
          <p:cNvSpPr>
            <a:spLocks noGrp="1"/>
          </p:cNvSpPr>
          <p:nvPr>
            <p:ph type="sldNum" sz="quarter" idx="12"/>
          </p:nvPr>
        </p:nvSpPr>
        <p:spPr/>
        <p:txBody>
          <a:bodyPr/>
          <a:lstStyle>
            <a:lvl1pPr>
              <a:defRPr>
                <a:solidFill>
                  <a:srgbClr val="00B4B0"/>
                </a:solidFill>
              </a:defRPr>
            </a:lvl1pPr>
          </a:lstStyle>
          <a:p>
            <a:fld id="{799C26FD-E1A0-49B8-8B03-25A733166562}" type="slidenum">
              <a:rPr lang="en-US" smtClean="0"/>
              <a:pPr/>
              <a:t>‹#›</a:t>
            </a:fld>
            <a:endParaRPr lang="en-US" dirty="0"/>
          </a:p>
        </p:txBody>
      </p:sp>
      <p:sp>
        <p:nvSpPr>
          <p:cNvPr id="8"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r>
              <a:rPr lang="en-US"/>
              <a:t>Copyright © 2010 Simulation Educators</a:t>
            </a:r>
            <a:endParaRPr lang="en-US" dirty="0"/>
          </a:p>
        </p:txBody>
      </p:sp>
    </p:spTree>
    <p:extLst>
      <p:ext uri="{BB962C8B-B14F-4D97-AF65-F5344CB8AC3E}">
        <p14:creationId xmlns:p14="http://schemas.microsoft.com/office/powerpoint/2010/main" val="3796433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97E209-8033-4044-BA05-35D0B8A61D52}" type="datetime1">
              <a:rPr lang="en-US" smtClean="0"/>
              <a:t>8/11/2018</a:t>
            </a:fld>
            <a:endParaRPr lang="en-US" dirty="0"/>
          </a:p>
        </p:txBody>
      </p:sp>
      <p:sp>
        <p:nvSpPr>
          <p:cNvPr id="3" name="Footer Placeholder 2"/>
          <p:cNvSpPr>
            <a:spLocks noGrp="1"/>
          </p:cNvSpPr>
          <p:nvPr>
            <p:ph type="ftr" sz="quarter" idx="11"/>
          </p:nvPr>
        </p:nvSpPr>
        <p:spPr/>
        <p:txBody>
          <a:bodyPr/>
          <a:lstStyle/>
          <a:p>
            <a:r>
              <a:rPr lang="en-US"/>
              <a:t>Copyright © 2010 Simulation Educators</a:t>
            </a:r>
            <a:endParaRPr lang="en-US" dirty="0"/>
          </a:p>
        </p:txBody>
      </p:sp>
      <p:sp>
        <p:nvSpPr>
          <p:cNvPr id="4" name="Slide Number Placeholder 3"/>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31663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2858" y="457200"/>
            <a:ext cx="440916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1465946"/>
            <a:ext cx="6602412" cy="47171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2858" y="2057399"/>
            <a:ext cx="4409168" cy="41256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CFC0E-11F7-458D-9C54-1B7C7C814EDD}"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3700826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B181B"/>
            </a:gs>
            <a:gs pos="38000">
              <a:srgbClr val="003736"/>
            </a:gs>
            <a:gs pos="71000">
              <a:srgbClr val="004C4A"/>
            </a:gs>
            <a:gs pos="100000">
              <a:srgbClr val="006C69"/>
            </a:gs>
          </a:gsLst>
          <a:lin ang="2700000" scaled="1"/>
          <a:tileRect/>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10F8D2-468C-4CB1-B14E-CC8BBA8A50BB}"/>
              </a:ext>
            </a:extLst>
          </p:cNvPr>
          <p:cNvPicPr>
            <a:picLocks noChangeAspect="1"/>
          </p:cNvPicPr>
          <p:nvPr/>
        </p:nvPicPr>
        <p:blipFill rotWithShape="1">
          <a:blip r:embed="rId14">
            <a:duotone>
              <a:prstClr val="black"/>
              <a:srgbClr val="006666">
                <a:tint val="45000"/>
                <a:satMod val="400000"/>
              </a:srgbClr>
            </a:duotone>
            <a:extLst>
              <a:ext uri="{BEBA8EAE-BF5A-486C-A8C5-ECC9F3942E4B}">
                <a14:imgProps xmlns:a14="http://schemas.microsoft.com/office/drawing/2010/main">
                  <a14:imgLayer r:embed="rId15">
                    <a14:imgEffect>
                      <a14:saturation sat="0"/>
                    </a14:imgEffect>
                  </a14:imgLayer>
                </a14:imgProps>
              </a:ext>
            </a:extLst>
          </a:blip>
          <a:srcRect l="38490"/>
          <a:stretch/>
        </p:blipFill>
        <p:spPr>
          <a:xfrm>
            <a:off x="0" y="0"/>
            <a:ext cx="3168566" cy="6858000"/>
          </a:xfrm>
          <a:prstGeom prst="rect">
            <a:avLst/>
          </a:prstGeom>
        </p:spPr>
      </p:pic>
      <p:sp>
        <p:nvSpPr>
          <p:cNvPr id="13" name="Rectangle 12">
            <a:extLst>
              <a:ext uri="{FF2B5EF4-FFF2-40B4-BE49-F238E27FC236}">
                <a16:creationId xmlns:a16="http://schemas.microsoft.com/office/drawing/2014/main" id="{BC9F7B5B-4283-43A6-A718-5CC0B465A8DD}"/>
              </a:ext>
            </a:extLst>
          </p:cNvPr>
          <p:cNvSpPr/>
          <p:nvPr/>
        </p:nvSpPr>
        <p:spPr>
          <a:xfrm>
            <a:off x="0" y="0"/>
            <a:ext cx="12192000" cy="6852101"/>
          </a:xfrm>
          <a:prstGeom prst="rect">
            <a:avLst/>
          </a:prstGeom>
          <a:gradFill>
            <a:gsLst>
              <a:gs pos="0">
                <a:srgbClr val="0B181B">
                  <a:alpha val="70000"/>
                </a:srgbClr>
              </a:gs>
              <a:gs pos="38000">
                <a:srgbClr val="003736">
                  <a:alpha val="85000"/>
                </a:srgbClr>
              </a:gs>
              <a:gs pos="71000">
                <a:srgbClr val="004C4A"/>
              </a:gs>
              <a:gs pos="100000">
                <a:srgbClr val="006C69"/>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06400" y="6770"/>
            <a:ext cx="10049933" cy="123412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6400" y="1337187"/>
            <a:ext cx="11393714" cy="506480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042" y="6486976"/>
            <a:ext cx="2743200" cy="365125"/>
          </a:xfrm>
          <a:prstGeom prst="rect">
            <a:avLst/>
          </a:prstGeom>
        </p:spPr>
        <p:txBody>
          <a:bodyPr vert="horz" lIns="91440" tIns="45720" rIns="91440" bIns="45720" rtlCol="0" anchor="ctr"/>
          <a:lstStyle>
            <a:lvl1pPr algn="l">
              <a:defRPr sz="1200">
                <a:solidFill>
                  <a:srgbClr val="00B4B0"/>
                </a:solidFill>
              </a:defRPr>
            </a:lvl1pPr>
          </a:lstStyle>
          <a:p>
            <a:fld id="{DA3380A9-99D8-412F-8F98-2C2792A83619}" type="datetime1">
              <a:rPr lang="en-US" smtClean="0"/>
              <a:pPr/>
              <a:t>8/11/2018</a:t>
            </a:fld>
            <a:endParaRPr lang="en-US" dirty="0"/>
          </a:p>
        </p:txBody>
      </p:sp>
      <p:sp>
        <p:nvSpPr>
          <p:cNvPr id="5"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r>
              <a:rPr lang="en-US"/>
              <a:t>Copyright © 2010 Simulation Educators</a:t>
            </a:r>
            <a:endParaRPr lang="en-US" dirty="0"/>
          </a:p>
        </p:txBody>
      </p:sp>
      <p:sp>
        <p:nvSpPr>
          <p:cNvPr id="6" name="Slide Number Placeholder 5"/>
          <p:cNvSpPr>
            <a:spLocks noGrp="1"/>
          </p:cNvSpPr>
          <p:nvPr>
            <p:ph type="sldNum" sz="quarter" idx="4"/>
          </p:nvPr>
        </p:nvSpPr>
        <p:spPr>
          <a:xfrm>
            <a:off x="9249228" y="6486976"/>
            <a:ext cx="2743200" cy="365125"/>
          </a:xfrm>
          <a:prstGeom prst="rect">
            <a:avLst/>
          </a:prstGeom>
        </p:spPr>
        <p:txBody>
          <a:bodyPr vert="horz" lIns="91440" tIns="45720" rIns="91440" bIns="45720" rtlCol="0" anchor="ctr"/>
          <a:lstStyle>
            <a:lvl1pPr algn="r">
              <a:defRPr sz="1200">
                <a:solidFill>
                  <a:srgbClr val="00B4B0"/>
                </a:solidFill>
              </a:defRPr>
            </a:lvl1pPr>
          </a:lstStyle>
          <a:p>
            <a:fld id="{F7EB3795-6E67-4F7E-B24B-3BBC396BB7C5}" type="slidenum">
              <a:rPr lang="en-US" smtClean="0"/>
              <a:pPr/>
              <a:t>‹#›</a:t>
            </a:fld>
            <a:endParaRPr lang="en-US" dirty="0"/>
          </a:p>
        </p:txBody>
      </p:sp>
      <p:cxnSp>
        <p:nvCxnSpPr>
          <p:cNvPr id="8" name="Straight Connector 7">
            <a:extLst>
              <a:ext uri="{FF2B5EF4-FFF2-40B4-BE49-F238E27FC236}">
                <a16:creationId xmlns:a16="http://schemas.microsoft.com/office/drawing/2014/main" id="{81BF5BF9-40E5-48A0-A7C1-FDEBC15CBF73}"/>
              </a:ext>
            </a:extLst>
          </p:cNvPr>
          <p:cNvCxnSpPr/>
          <p:nvPr/>
        </p:nvCxnSpPr>
        <p:spPr>
          <a:xfrm>
            <a:off x="0" y="6486976"/>
            <a:ext cx="12192000" cy="0"/>
          </a:xfrm>
          <a:prstGeom prst="line">
            <a:avLst/>
          </a:prstGeom>
          <a:ln w="12700">
            <a:solidFill>
              <a:srgbClr val="00B4B0"/>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generated with very high confidence">
            <a:extLst>
              <a:ext uri="{FF2B5EF4-FFF2-40B4-BE49-F238E27FC236}">
                <a16:creationId xmlns:a16="http://schemas.microsoft.com/office/drawing/2014/main" id="{6D9D6532-6138-406D-8115-7BAFD8D73FEB}"/>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34133" y="96294"/>
            <a:ext cx="1165981" cy="1229580"/>
          </a:xfrm>
          <a:prstGeom prst="rect">
            <a:avLst/>
          </a:prstGeom>
        </p:spPr>
      </p:pic>
    </p:spTree>
    <p:extLst>
      <p:ext uri="{BB962C8B-B14F-4D97-AF65-F5344CB8AC3E}">
        <p14:creationId xmlns:p14="http://schemas.microsoft.com/office/powerpoint/2010/main" val="229866021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www.lulu.com/spotlight/strickland_jeffrey" TargetMode="External"/><Relationship Id="rId2" Type="http://schemas.openxmlformats.org/officeDocument/2006/relationships/hyperlink" Target="http://www.amazon.com/Jeffrey-Strickland/e/B00IQ69QZK/"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Data Analytics -  Lesson 17</a:t>
            </a:r>
            <a:br>
              <a:rPr lang="en-US" sz="4800" dirty="0"/>
            </a:br>
            <a:r>
              <a:rPr lang="en-US" sz="4800" dirty="0"/>
              <a:t>Random Forest using R</a:t>
            </a:r>
          </a:p>
        </p:txBody>
      </p:sp>
      <p:sp>
        <p:nvSpPr>
          <p:cNvPr id="3" name="Subtitle 2"/>
          <p:cNvSpPr>
            <a:spLocks noGrp="1"/>
          </p:cNvSpPr>
          <p:nvPr>
            <p:ph type="subTitle" idx="1"/>
          </p:nvPr>
        </p:nvSpPr>
        <p:spPr/>
        <p:txBody>
          <a:bodyPr/>
          <a:lstStyle/>
          <a:p>
            <a:endParaRPr lang="en-US" dirty="0"/>
          </a:p>
          <a:p>
            <a:r>
              <a:rPr lang="en-US" dirty="0"/>
              <a:t>Jeffrey Strickland, Ph.D., CMSP, ASEP</a:t>
            </a:r>
          </a:p>
          <a:p>
            <a:r>
              <a:rPr lang="en-US" dirty="0"/>
              <a:t>CEO Humalytica Analytics</a:t>
            </a:r>
          </a:p>
        </p:txBody>
      </p:sp>
    </p:spTree>
    <p:extLst>
      <p:ext uri="{BB962C8B-B14F-4D97-AF65-F5344CB8AC3E}">
        <p14:creationId xmlns:p14="http://schemas.microsoft.com/office/powerpoint/2010/main" val="3905658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7759">
        <p15:prstTrans prst="origami"/>
      </p:transition>
    </mc:Choice>
    <mc:Fallback xmlns="">
      <p:transition spd="slow" advTm="7759">
        <p:fade/>
      </p:transition>
    </mc:Fallback>
  </mc:AlternateContent>
  <p:extLst mod="1">
    <p:ext uri="{E180D4A7-C9FB-4DFB-919C-405C955672EB}">
      <p14:showEvtLst xmlns:p14="http://schemas.microsoft.com/office/powerpoint/2010/main">
        <p14:playEvt time="77"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b="0"/>
              <a:t>What is Boosting ?</a:t>
            </a:r>
            <a:endParaRPr lang="en-US"/>
          </a:p>
        </p:txBody>
      </p:sp>
      <p:sp>
        <p:nvSpPr>
          <p:cNvPr id="8" name="Content Placeholder 7"/>
          <p:cNvSpPr>
            <a:spLocks noGrp="1"/>
          </p:cNvSpPr>
          <p:nvPr>
            <p:ph sz="half" idx="1"/>
          </p:nvPr>
        </p:nvSpPr>
        <p:spPr>
          <a:xfrm>
            <a:off x="406400" y="1825625"/>
            <a:ext cx="5331791" cy="4351338"/>
          </a:xfrm>
        </p:spPr>
        <p:txBody>
          <a:bodyPr>
            <a:normAutofit fontScale="85000" lnSpcReduction="20000"/>
          </a:bodyPr>
          <a:lstStyle/>
          <a:p>
            <a:r>
              <a:rPr lang="en-US" i="1" u="sng"/>
              <a:t>Definition:</a:t>
            </a:r>
            <a:r>
              <a:rPr lang="en-US"/>
              <a:t> The term ‘Boosting’ refers to a family of algorithms which converts weak learner to strong learners.</a:t>
            </a:r>
          </a:p>
          <a:p>
            <a:r>
              <a:rPr lang="en-US"/>
              <a:t>Let’s understand this definition in detail by solving a problem of spam email identification:</a:t>
            </a:r>
          </a:p>
          <a:p>
            <a:endParaRPr lang="en-US"/>
          </a:p>
        </p:txBody>
      </p:sp>
      <p:sp>
        <p:nvSpPr>
          <p:cNvPr id="9" name="Content Placeholder 8"/>
          <p:cNvSpPr>
            <a:spLocks noGrp="1"/>
          </p:cNvSpPr>
          <p:nvPr>
            <p:ph sz="half" idx="2"/>
          </p:nvPr>
        </p:nvSpPr>
        <p:spPr>
          <a:xfrm>
            <a:off x="5907155" y="1825625"/>
            <a:ext cx="5648739" cy="4351338"/>
          </a:xfrm>
        </p:spPr>
        <p:txBody>
          <a:bodyPr>
            <a:normAutofit fontScale="85000" lnSpcReduction="20000"/>
          </a:bodyPr>
          <a:lstStyle/>
          <a:p>
            <a:pPr marL="0" indent="0">
              <a:buNone/>
            </a:pPr>
            <a:r>
              <a:rPr lang="en-US"/>
              <a:t>How would you classify an email as SPAM or not? Like everyone else, our initial approach would be to identify ‘spam’ and ‘not spam’ emails using following criteria. If:</a:t>
            </a:r>
          </a:p>
          <a:p>
            <a:r>
              <a:rPr lang="en-US"/>
              <a:t>Email has only one image file (promotional image), It’s a SPAM</a:t>
            </a:r>
          </a:p>
          <a:p>
            <a:r>
              <a:rPr lang="en-US"/>
              <a:t>Email has only link(s), It’s a SPAM</a:t>
            </a:r>
          </a:p>
          <a:p>
            <a:r>
              <a:rPr lang="en-US"/>
              <a:t>Email body consist of sentence like “You won a prize money of $ xxxxxx”, It’s a SPAM</a:t>
            </a:r>
          </a:p>
          <a:p>
            <a:r>
              <a:rPr lang="en-US"/>
              <a:t>Email from our official domain “Analyticsvidhya.com” , Not a SPAM</a:t>
            </a:r>
          </a:p>
          <a:p>
            <a:r>
              <a:rPr lang="en-US"/>
              <a:t>Email from known source, Not a SPAM</a:t>
            </a:r>
          </a:p>
          <a:p>
            <a:endParaRPr lang="en-US"/>
          </a:p>
        </p:txBody>
      </p:sp>
      <p:sp>
        <p:nvSpPr>
          <p:cNvPr id="4" name="Date Placeholder 3"/>
          <p:cNvSpPr>
            <a:spLocks noGrp="1"/>
          </p:cNvSpPr>
          <p:nvPr>
            <p:ph type="dt" sz="half" idx="10"/>
          </p:nvPr>
        </p:nvSpPr>
        <p:spPr/>
        <p:txBody>
          <a:bodyPr/>
          <a:lstStyle/>
          <a:p>
            <a:fld id="{13570084-B57A-493D-8A30-572F2D9F55F8}"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5" name="Slide Number Placeholder 4"/>
          <p:cNvSpPr>
            <a:spLocks noGrp="1"/>
          </p:cNvSpPr>
          <p:nvPr>
            <p:ph type="sldNum" sz="quarter" idx="12"/>
          </p:nvPr>
        </p:nvSpPr>
        <p:spPr/>
        <p:txBody>
          <a:bodyPr/>
          <a:lstStyle/>
          <a:p>
            <a:fld id="{799C26FD-E1A0-49B8-8B03-25A733166562}" type="slidenum">
              <a:rPr lang="en-US" smtClean="0"/>
              <a:pPr/>
              <a:t>10</a:t>
            </a:fld>
            <a:endParaRPr lang="en-US" dirty="0"/>
          </a:p>
        </p:txBody>
      </p:sp>
    </p:spTree>
    <p:extLst>
      <p:ext uri="{BB962C8B-B14F-4D97-AF65-F5344CB8AC3E}">
        <p14:creationId xmlns:p14="http://schemas.microsoft.com/office/powerpoint/2010/main" val="856617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0"/>
              <a:t>What is Boosting?</a:t>
            </a:r>
            <a:endParaRPr lang="en-US"/>
          </a:p>
        </p:txBody>
      </p:sp>
      <p:sp>
        <p:nvSpPr>
          <p:cNvPr id="9" name="Content Placeholder 8"/>
          <p:cNvSpPr>
            <a:spLocks noGrp="1"/>
          </p:cNvSpPr>
          <p:nvPr>
            <p:ph idx="1"/>
          </p:nvPr>
        </p:nvSpPr>
        <p:spPr/>
        <p:txBody>
          <a:bodyPr/>
          <a:lstStyle/>
          <a:p>
            <a:r>
              <a:rPr lang="en-US" dirty="0"/>
              <a:t>Above, we’ve defined multiple rules to classify an email into ‘spam’ or ‘not spam’. But, do you think these rules individually are strong enough to successfully classify an email? No.</a:t>
            </a:r>
          </a:p>
          <a:p>
            <a:r>
              <a:rPr lang="en-US" dirty="0"/>
              <a:t>Individually, these rules are not powerful enough to classify an email into ‘spam’ or ‘not spam’. Therefore, these rules are called as </a:t>
            </a:r>
            <a:r>
              <a:rPr lang="en-US" b="1" dirty="0"/>
              <a:t>weak learner</a:t>
            </a:r>
            <a:r>
              <a:rPr lang="en-US" dirty="0"/>
              <a:t>.</a:t>
            </a:r>
          </a:p>
          <a:p>
            <a:r>
              <a:rPr lang="en-US" dirty="0"/>
              <a:t>To convert weak learner to strong learner, we’ll combine the prediction of each weak learner using methods like:</a:t>
            </a:r>
          </a:p>
          <a:p>
            <a:pPr lvl="1"/>
            <a:r>
              <a:rPr lang="en-US" dirty="0"/>
              <a:t>Using average/ weighted average</a:t>
            </a:r>
          </a:p>
          <a:p>
            <a:pPr lvl="1"/>
            <a:r>
              <a:rPr lang="en-US" dirty="0"/>
              <a:t>Considering prediction has higher vote</a:t>
            </a:r>
          </a:p>
          <a:p>
            <a:endParaRPr lang="en-US" dirty="0"/>
          </a:p>
        </p:txBody>
      </p:sp>
      <p:sp>
        <p:nvSpPr>
          <p:cNvPr id="5" name="Date Placeholder 4"/>
          <p:cNvSpPr>
            <a:spLocks noGrp="1"/>
          </p:cNvSpPr>
          <p:nvPr>
            <p:ph type="dt" sz="half" idx="10"/>
          </p:nvPr>
        </p:nvSpPr>
        <p:spPr/>
        <p:txBody>
          <a:bodyPr/>
          <a:lstStyle/>
          <a:p>
            <a:fld id="{E7244459-F2A5-4FF9-8125-3DD79827DEF5}" type="datetime1">
              <a:rPr lang="en-US" smtClean="0">
                <a:solidFill>
                  <a:srgbClr val="00F0EA"/>
                </a:solidFill>
              </a:rPr>
              <a:t>8/11/2018</a:t>
            </a:fld>
            <a:endParaRPr lang="en-US" dirty="0">
              <a:solidFill>
                <a:srgbClr val="00F0EA"/>
              </a:solidFill>
            </a:endParaRPr>
          </a:p>
        </p:txBody>
      </p:sp>
      <p:sp>
        <p:nvSpPr>
          <p:cNvPr id="7" name="Slide Number Placeholder 6"/>
          <p:cNvSpPr>
            <a:spLocks noGrp="1"/>
          </p:cNvSpPr>
          <p:nvPr>
            <p:ph type="sldNum" sz="quarter" idx="12"/>
          </p:nvPr>
        </p:nvSpPr>
        <p:spPr/>
        <p:txBody>
          <a:bodyPr/>
          <a:lstStyle/>
          <a:p>
            <a:fld id="{799C26FD-E1A0-49B8-8B03-25A733166562}" type="slidenum">
              <a:rPr lang="en-US" smtClean="0">
                <a:solidFill>
                  <a:srgbClr val="00F0EA"/>
                </a:solidFill>
              </a:rPr>
              <a:t>11</a:t>
            </a:fld>
            <a:endParaRPr lang="en-US" dirty="0">
              <a:solidFill>
                <a:srgbClr val="00F0EA"/>
              </a:solidFill>
            </a:endParaRPr>
          </a:p>
        </p:txBody>
      </p:sp>
      <p:sp>
        <p:nvSpPr>
          <p:cNvPr id="6" name="Footer Placeholder 5"/>
          <p:cNvSpPr>
            <a:spLocks noGrp="1"/>
          </p:cNvSpPr>
          <p:nvPr>
            <p:ph type="ftr" sz="quarter" idx="3"/>
          </p:nvPr>
        </p:nvSpPr>
        <p:spPr/>
        <p:txBody>
          <a:bodyPr/>
          <a:lstStyle/>
          <a:p>
            <a:r>
              <a:rPr lang="en-US" dirty="0">
                <a:solidFill>
                  <a:srgbClr val="00F0EA"/>
                </a:solidFill>
              </a:rPr>
              <a:t>Copyright © 2010 Simulation Educators</a:t>
            </a:r>
          </a:p>
        </p:txBody>
      </p:sp>
      <p:sp>
        <p:nvSpPr>
          <p:cNvPr id="10" name="Rectangle 9"/>
          <p:cNvSpPr/>
          <p:nvPr/>
        </p:nvSpPr>
        <p:spPr>
          <a:xfrm>
            <a:off x="424543" y="5417236"/>
            <a:ext cx="11357428" cy="923330"/>
          </a:xfrm>
          <a:prstGeom prst="rect">
            <a:avLst/>
          </a:prstGeom>
        </p:spPr>
        <p:txBody>
          <a:bodyPr wrap="square">
            <a:spAutoFit/>
          </a:bodyPr>
          <a:lstStyle/>
          <a:p>
            <a:r>
              <a:rPr lang="en-US" dirty="0">
                <a:solidFill>
                  <a:srgbClr val="99FF99"/>
                </a:solidFill>
                <a:latin typeface="Raleway"/>
              </a:rPr>
              <a:t>For example:  Above, we have defined 5 weak learners. Out of these 5, 3 are voted as ‘SPAM’ and 2 are voted as ‘Not a SPAM’. In this case, by default, we’ll consider an email as SPAM because we have higher(3) vote for ‘SPAM’.</a:t>
            </a:r>
            <a:endParaRPr lang="en-US" dirty="0">
              <a:solidFill>
                <a:srgbClr val="99FF99"/>
              </a:solidFill>
            </a:endParaRPr>
          </a:p>
        </p:txBody>
      </p:sp>
    </p:spTree>
    <p:extLst>
      <p:ext uri="{BB962C8B-B14F-4D97-AF65-F5344CB8AC3E}">
        <p14:creationId xmlns:p14="http://schemas.microsoft.com/office/powerpoint/2010/main" val="239031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and Bagging</a:t>
            </a:r>
          </a:p>
        </p:txBody>
      </p:sp>
      <p:sp>
        <p:nvSpPr>
          <p:cNvPr id="3" name="Content Placeholder 2"/>
          <p:cNvSpPr>
            <a:spLocks noGrp="1"/>
          </p:cNvSpPr>
          <p:nvPr>
            <p:ph sz="half" idx="1"/>
          </p:nvPr>
        </p:nvSpPr>
        <p:spPr/>
        <p:txBody>
          <a:bodyPr>
            <a:normAutofit fontScale="92500" lnSpcReduction="10000"/>
          </a:bodyPr>
          <a:lstStyle/>
          <a:p>
            <a:r>
              <a:rPr lang="en-US" dirty="0"/>
              <a:t>Bootstrap aggregating, also called bagging, is a machine learning ensemble meta-algorithm designed to improve the stability and accuracy of machine learning algorithms used in statistical classification and regression. </a:t>
            </a:r>
          </a:p>
          <a:p>
            <a:r>
              <a:rPr lang="en-US" dirty="0"/>
              <a:t>It also reduces variance and helps to avoid overfitting. </a:t>
            </a:r>
          </a:p>
          <a:p>
            <a:r>
              <a:rPr lang="en-US" dirty="0"/>
              <a:t>Although it is usually applied to decision tree methods, it can be used with any type of method. </a:t>
            </a:r>
          </a:p>
          <a:p>
            <a:r>
              <a:rPr lang="en-US" dirty="0"/>
              <a:t>Bagging is a special case of the model averaging approach.</a:t>
            </a:r>
          </a:p>
        </p:txBody>
      </p:sp>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normAutofit fontScale="92500" lnSpcReduction="10000"/>
              </a:bodyPr>
              <a:lstStyle/>
              <a:p>
                <a:r>
                  <a:rPr lang="en-US" dirty="0"/>
                  <a:t>Given a standard training set </a:t>
                </a:r>
                <a:r>
                  <a:rPr lang="en-US" i="1" dirty="0"/>
                  <a:t>D</a:t>
                </a:r>
                <a:r>
                  <a:rPr lang="en-US" dirty="0"/>
                  <a:t> of size </a:t>
                </a:r>
                <a:r>
                  <a:rPr lang="en-US" i="1" dirty="0"/>
                  <a:t>n</a:t>
                </a:r>
                <a:r>
                  <a:rPr lang="en-US" dirty="0"/>
                  <a:t>, bagging generates m new training sets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𝑖</m:t>
                        </m:r>
                      </m:sub>
                    </m:sSub>
                  </m:oMath>
                </a14:m>
                <a:r>
                  <a:rPr lang="en-US" dirty="0"/>
                  <a:t>, each of size </a:t>
                </a:r>
                <a:r>
                  <a:rPr lang="en-US" i="1" dirty="0"/>
                  <a:t>n'</a:t>
                </a:r>
                <a:r>
                  <a:rPr lang="en-US" dirty="0"/>
                  <a:t>, by sampling from </a:t>
                </a:r>
                <a:r>
                  <a:rPr lang="en-US" i="1" dirty="0"/>
                  <a:t>D</a:t>
                </a:r>
                <a:r>
                  <a:rPr lang="en-US" dirty="0"/>
                  <a:t> uniformly and with replacement. </a:t>
                </a:r>
              </a:p>
              <a:p>
                <a:r>
                  <a:rPr lang="en-US" dirty="0"/>
                  <a:t>By sampling with replacement, some observations may be repeated in each. </a:t>
                </a:r>
              </a:p>
              <a:p>
                <a:r>
                  <a:rPr lang="en-US" dirty="0"/>
                  <a:t>This kind of sample is known as a bootstrap sample.</a:t>
                </a:r>
              </a:p>
            </p:txBody>
          </p:sp>
        </mc:Choice>
        <mc:Fallback>
          <p:sp>
            <p:nvSpPr>
              <p:cNvPr id="4" name="Content Placeholder 3"/>
              <p:cNvSpPr>
                <a:spLocks noGrp="1" noRot="1" noChangeAspect="1" noMove="1" noResize="1" noEditPoints="1" noAdjustHandles="1" noChangeArrowheads="1" noChangeShapeType="1" noTextEdit="1"/>
              </p:cNvSpPr>
              <p:nvPr>
                <p:ph sz="half" idx="2"/>
              </p:nvPr>
            </p:nvSpPr>
            <p:spPr>
              <a:blipFill>
                <a:blip r:embed="rId2"/>
                <a:stretch>
                  <a:fillRect l="-1670" t="-2415" r="-2895"/>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12</a:t>
            </a:fld>
            <a:endParaRPr lang="en-US" dirty="0"/>
          </a:p>
        </p:txBody>
      </p:sp>
    </p:spTree>
    <p:extLst>
      <p:ext uri="{BB962C8B-B14F-4D97-AF65-F5344CB8AC3E}">
        <p14:creationId xmlns:p14="http://schemas.microsoft.com/office/powerpoint/2010/main" val="3221332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using R</a:t>
            </a:r>
          </a:p>
        </p:txBody>
      </p:sp>
      <p:sp>
        <p:nvSpPr>
          <p:cNvPr id="3" name="Content Placeholder 2"/>
          <p:cNvSpPr>
            <a:spLocks noGrp="1"/>
          </p:cNvSpPr>
          <p:nvPr>
            <p:ph sz="half" idx="1"/>
          </p:nvPr>
        </p:nvSpPr>
        <p:spPr>
          <a:xfrm>
            <a:off x="406400" y="1825625"/>
            <a:ext cx="5613400" cy="4351338"/>
          </a:xfrm>
        </p:spPr>
        <p:txBody>
          <a:bodyPr>
            <a:normAutofit/>
          </a:bodyPr>
          <a:lstStyle/>
          <a:p>
            <a:r>
              <a:rPr lang="en-US" dirty="0"/>
              <a:t>randomForest implements Breiman’s random forest algorithm (based on Breiman and Cutler’s original Fortran code) for classification and regression in R. </a:t>
            </a:r>
          </a:p>
          <a:p>
            <a:r>
              <a:rPr lang="en-US" dirty="0"/>
              <a:t>It can also be used in unsupervised mode for assessing proximities among data points. </a:t>
            </a:r>
          </a:p>
          <a:p>
            <a:endParaRPr lang="en-US" dirty="0"/>
          </a:p>
        </p:txBody>
      </p:sp>
      <p:sp>
        <p:nvSpPr>
          <p:cNvPr id="4" name="Content Placeholder 3"/>
          <p:cNvSpPr>
            <a:spLocks noGrp="1"/>
          </p:cNvSpPr>
          <p:nvPr>
            <p:ph sz="half" idx="2"/>
          </p:nvPr>
        </p:nvSpPr>
        <p:spPr/>
        <p:txBody>
          <a:bodyPr>
            <a:normAutofit/>
          </a:bodyPr>
          <a:lstStyle/>
          <a:p>
            <a:r>
              <a:rPr lang="en-US" dirty="0"/>
              <a:t>We use the Forensic Glass data set was used in Chapter 12 of MASS4 (Venables and Ripley, 2002) to show how random forests work</a:t>
            </a:r>
          </a:p>
          <a:p>
            <a:pPr marL="0" indent="0">
              <a:buNone/>
            </a:pPr>
            <a:endParaRPr lang="en-US" dirty="0"/>
          </a:p>
        </p:txBody>
      </p:sp>
      <p:sp>
        <p:nvSpPr>
          <p:cNvPr id="5" name="Date Placeholder 4"/>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13</a:t>
            </a:fld>
            <a:endParaRPr lang="en-US" dirty="0"/>
          </a:p>
        </p:txBody>
      </p:sp>
    </p:spTree>
    <p:extLst>
      <p:ext uri="{BB962C8B-B14F-4D97-AF65-F5344CB8AC3E}">
        <p14:creationId xmlns:p14="http://schemas.microsoft.com/office/powerpoint/2010/main" val="137384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Forest for Forensic Glass using R</a:t>
            </a:r>
          </a:p>
        </p:txBody>
      </p:sp>
      <p:sp>
        <p:nvSpPr>
          <p:cNvPr id="3" name="Content Placeholder 2"/>
          <p:cNvSpPr>
            <a:spLocks noGrp="1"/>
          </p:cNvSpPr>
          <p:nvPr>
            <p:ph sz="half" idx="1"/>
          </p:nvPr>
        </p:nvSpPr>
        <p:spPr>
          <a:xfrm>
            <a:off x="406401" y="1825625"/>
            <a:ext cx="4688114" cy="4351338"/>
          </a:xfrm>
        </p:spPr>
        <p:txBody>
          <a:bodyPr>
            <a:normAutofit/>
          </a:bodyPr>
          <a:lstStyle/>
          <a:p>
            <a:pPr>
              <a:buFont typeface="Lucida Console" panose="020B0609040504020204" pitchFamily="49" charset="0"/>
              <a:buChar char="&gt;"/>
            </a:pPr>
            <a:r>
              <a:rPr lang="en-US" sz="1800" dirty="0">
                <a:latin typeface="Lucida Console" panose="020B0609040504020204" pitchFamily="49" charset="0"/>
                <a:cs typeface="Lucida Sans Unicode" panose="020B0602030504020204" pitchFamily="34" charset="0"/>
              </a:rPr>
              <a:t>library(randomForest)</a:t>
            </a:r>
          </a:p>
          <a:p>
            <a:pPr>
              <a:buFont typeface="Lucida Console" panose="020B0609040504020204" pitchFamily="49" charset="0"/>
              <a:buChar char="&gt;"/>
            </a:pPr>
            <a:r>
              <a:rPr lang="en-US" sz="1800" dirty="0">
                <a:latin typeface="Lucida Console" panose="020B0609040504020204" pitchFamily="49" charset="0"/>
                <a:cs typeface="Lucida Sans Unicode" panose="020B0602030504020204" pitchFamily="34" charset="0"/>
              </a:rPr>
              <a:t>library(MASS)</a:t>
            </a:r>
          </a:p>
          <a:p>
            <a:pPr>
              <a:buFont typeface="Lucida Console" panose="020B0609040504020204" pitchFamily="49" charset="0"/>
              <a:buChar char="&gt;"/>
            </a:pPr>
            <a:r>
              <a:rPr lang="en-US" sz="1800" dirty="0">
                <a:latin typeface="Lucida Console" panose="020B0609040504020204" pitchFamily="49" charset="0"/>
                <a:cs typeface="Lucida Sans Unicode" panose="020B0602030504020204" pitchFamily="34" charset="0"/>
              </a:rPr>
              <a:t>data(fgl)</a:t>
            </a:r>
          </a:p>
          <a:p>
            <a:pPr>
              <a:buFont typeface="Lucida Console" panose="020B0609040504020204" pitchFamily="49" charset="0"/>
              <a:buChar char="&gt;"/>
            </a:pPr>
            <a:r>
              <a:rPr lang="en-US" sz="1800" dirty="0">
                <a:latin typeface="Lucida Console" panose="020B0609040504020204" pitchFamily="49" charset="0"/>
                <a:cs typeface="Lucida Sans Unicode" panose="020B0602030504020204" pitchFamily="34" charset="0"/>
              </a:rPr>
              <a:t>set.seed(17)</a:t>
            </a:r>
          </a:p>
          <a:p>
            <a:pPr>
              <a:buFont typeface="Lucida Console" panose="020B0609040504020204" pitchFamily="49" charset="0"/>
              <a:buChar char="&gt;"/>
            </a:pPr>
            <a:r>
              <a:rPr lang="en-US" sz="1800" dirty="0">
                <a:latin typeface="Lucida Console" panose="020B0609040504020204" pitchFamily="49" charset="0"/>
                <a:cs typeface="Lucida Sans Unicode" panose="020B0602030504020204" pitchFamily="34" charset="0"/>
              </a:rPr>
              <a:t>fgl.rf &lt;- randomForest(type ~ ., data = fgl, mtry = 2, importance = TRUE, do.trace = 100)</a:t>
            </a:r>
          </a:p>
        </p:txBody>
      </p:sp>
      <p:sp>
        <p:nvSpPr>
          <p:cNvPr id="4" name="Content Placeholder 3"/>
          <p:cNvSpPr>
            <a:spLocks noGrp="1"/>
          </p:cNvSpPr>
          <p:nvPr>
            <p:ph sz="half" idx="2"/>
          </p:nvPr>
        </p:nvSpPr>
        <p:spPr>
          <a:xfrm>
            <a:off x="4934858" y="1825625"/>
            <a:ext cx="7057570" cy="4351338"/>
          </a:xfrm>
        </p:spPr>
        <p:txBody>
          <a:bodyPr>
            <a:normAutofit/>
          </a:bodyPr>
          <a:lstStyle/>
          <a:p>
            <a:pPr marL="0" indent="0">
              <a:buNone/>
            </a:pPr>
            <a:r>
              <a:rPr lang="en-US" sz="1600" dirty="0">
                <a:latin typeface="Lucida Console" panose="020B0609040504020204" pitchFamily="49" charset="0"/>
              </a:rPr>
              <a:t>ntree      OOB      1      2      3      4      5      6</a:t>
            </a:r>
          </a:p>
          <a:p>
            <a:pPr marL="0" indent="0">
              <a:buNone/>
            </a:pPr>
            <a:r>
              <a:rPr lang="en-US" sz="1600" dirty="0">
                <a:latin typeface="Lucida Console" panose="020B0609040504020204" pitchFamily="49" charset="0"/>
              </a:rPr>
              <a:t>  100:  23.83% 14.29% 26.32% 70.59% 23.08% 22.22% 13.79%</a:t>
            </a:r>
          </a:p>
          <a:p>
            <a:pPr marL="0" indent="0">
              <a:buNone/>
            </a:pPr>
            <a:r>
              <a:rPr lang="en-US" sz="1600" dirty="0">
                <a:latin typeface="Lucida Console" panose="020B0609040504020204" pitchFamily="49" charset="0"/>
              </a:rPr>
              <a:t>  200:  20.09% 10.00% 19.74% 70.59% 23.08% 22.22% 13.79%</a:t>
            </a:r>
          </a:p>
          <a:p>
            <a:pPr marL="0" indent="0">
              <a:buNone/>
            </a:pPr>
            <a:r>
              <a:rPr lang="en-US" sz="1600" dirty="0">
                <a:latin typeface="Lucida Console" panose="020B0609040504020204" pitchFamily="49" charset="0"/>
              </a:rPr>
              <a:t>  300:  20.56% 10.00% 23.68% 64.71% 23.08% 22.22% 10.34%</a:t>
            </a:r>
          </a:p>
          <a:p>
            <a:pPr marL="0" indent="0">
              <a:buNone/>
            </a:pPr>
            <a:r>
              <a:rPr lang="en-US" sz="1600" dirty="0">
                <a:latin typeface="Lucida Console" panose="020B0609040504020204" pitchFamily="49" charset="0"/>
              </a:rPr>
              <a:t>  400:  18.69% 10.00% 18.42% 58.82% 23.08% 22.22% 13.79%</a:t>
            </a:r>
          </a:p>
          <a:p>
            <a:pPr marL="0" indent="0">
              <a:buNone/>
            </a:pPr>
            <a:r>
              <a:rPr lang="en-US" sz="1600" dirty="0">
                <a:latin typeface="Lucida Console" panose="020B0609040504020204" pitchFamily="49" charset="0"/>
              </a:rPr>
              <a:t>  500:  19.16% 10.00% 19.74% 58.82% 23.08% 22.22% 13.79%</a:t>
            </a:r>
          </a:p>
        </p:txBody>
      </p:sp>
      <p:sp>
        <p:nvSpPr>
          <p:cNvPr id="5" name="Date Placeholder 4"/>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14</a:t>
            </a:fld>
            <a:endParaRPr lang="en-US" dirty="0"/>
          </a:p>
        </p:txBody>
      </p:sp>
    </p:spTree>
    <p:extLst>
      <p:ext uri="{BB962C8B-B14F-4D97-AF65-F5344CB8AC3E}">
        <p14:creationId xmlns:p14="http://schemas.microsoft.com/office/powerpoint/2010/main" val="205975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Forest for Forensic Glass using R</a:t>
            </a:r>
          </a:p>
        </p:txBody>
      </p:sp>
      <p:sp>
        <p:nvSpPr>
          <p:cNvPr id="3" name="Content Placeholder 2"/>
          <p:cNvSpPr>
            <a:spLocks noGrp="1"/>
          </p:cNvSpPr>
          <p:nvPr>
            <p:ph sz="half" idx="1"/>
          </p:nvPr>
        </p:nvSpPr>
        <p:spPr>
          <a:xfrm>
            <a:off x="406400" y="1785482"/>
            <a:ext cx="3309257" cy="4351338"/>
          </a:xfrm>
        </p:spPr>
        <p:txBody>
          <a:bodyPr>
            <a:normAutofit fontScale="92500" lnSpcReduction="20000"/>
          </a:bodyPr>
          <a:lstStyle/>
          <a:p>
            <a:r>
              <a:rPr lang="en-US" sz="1800" dirty="0">
                <a:latin typeface="Lucida Console" panose="020B0609040504020204" pitchFamily="49" charset="0"/>
              </a:rPr>
              <a:t>print(fgl.rf)</a:t>
            </a:r>
          </a:p>
        </p:txBody>
      </p:sp>
      <p:sp>
        <p:nvSpPr>
          <p:cNvPr id="4" name="Content Placeholder 3"/>
          <p:cNvSpPr>
            <a:spLocks noGrp="1"/>
          </p:cNvSpPr>
          <p:nvPr>
            <p:ph sz="half" idx="2"/>
          </p:nvPr>
        </p:nvSpPr>
        <p:spPr>
          <a:xfrm>
            <a:off x="4038600" y="1325563"/>
            <a:ext cx="7732486" cy="4973636"/>
          </a:xfrm>
        </p:spPr>
        <p:txBody>
          <a:bodyPr>
            <a:normAutofit fontScale="92500" lnSpcReduction="20000"/>
          </a:bodyPr>
          <a:lstStyle/>
          <a:p>
            <a:pPr marL="0" indent="0">
              <a:buNone/>
            </a:pPr>
            <a:r>
              <a:rPr lang="en-US" sz="1800" dirty="0">
                <a:latin typeface="Lucida Console" panose="020B0609040504020204" pitchFamily="49" charset="0"/>
              </a:rPr>
              <a:t>Call:</a:t>
            </a:r>
          </a:p>
          <a:p>
            <a:pPr marL="0" indent="0">
              <a:buNone/>
            </a:pPr>
            <a:r>
              <a:rPr lang="en-US" sz="1800" dirty="0">
                <a:latin typeface="Lucida Console" panose="020B0609040504020204" pitchFamily="49" charset="0"/>
              </a:rPr>
              <a:t> randomForest(formula = type ~ ., data = fgl, mtry = 2, importance = TRUE,      do.trace = 100) </a:t>
            </a:r>
          </a:p>
          <a:p>
            <a:pPr marL="0" indent="0">
              <a:buNone/>
            </a:pPr>
            <a:r>
              <a:rPr lang="en-US" sz="1800" dirty="0">
                <a:latin typeface="Lucida Console" panose="020B0609040504020204" pitchFamily="49" charset="0"/>
              </a:rPr>
              <a:t>               Type of random forest: classification</a:t>
            </a:r>
          </a:p>
          <a:p>
            <a:pPr marL="0" indent="0">
              <a:buNone/>
            </a:pPr>
            <a:r>
              <a:rPr lang="en-US" sz="1800" dirty="0">
                <a:latin typeface="Lucida Console" panose="020B0609040504020204" pitchFamily="49" charset="0"/>
              </a:rPr>
              <a:t>                     Number of trees: 500</a:t>
            </a:r>
          </a:p>
          <a:p>
            <a:pPr marL="0" indent="0">
              <a:buNone/>
            </a:pPr>
            <a:r>
              <a:rPr lang="en-US" sz="1800" dirty="0">
                <a:latin typeface="Lucida Console" panose="020B0609040504020204" pitchFamily="49" charset="0"/>
              </a:rPr>
              <a:t>No. of variables tried at each split: 2</a:t>
            </a:r>
          </a:p>
          <a:p>
            <a:pPr marL="0" indent="0">
              <a:buNone/>
            </a:pP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OOB estimate of  error rate: 19.16%</a:t>
            </a:r>
          </a:p>
          <a:p>
            <a:pPr marL="0" indent="0">
              <a:buNone/>
            </a:pPr>
            <a:r>
              <a:rPr lang="en-US" sz="1800" dirty="0">
                <a:latin typeface="Lucida Console" panose="020B0609040504020204" pitchFamily="49" charset="0"/>
              </a:rPr>
              <a:t>Confusion matrix:</a:t>
            </a:r>
          </a:p>
          <a:p>
            <a:pPr marL="0" indent="0">
              <a:buNone/>
            </a:pPr>
            <a:r>
              <a:rPr lang="en-US" sz="1800" dirty="0">
                <a:latin typeface="Lucida Console" panose="020B0609040504020204" pitchFamily="49" charset="0"/>
              </a:rPr>
              <a:t>      WinF WinNF Veh Con Tabl Head class.error</a:t>
            </a:r>
          </a:p>
          <a:p>
            <a:pPr marL="0" indent="0">
              <a:buNone/>
            </a:pPr>
            <a:r>
              <a:rPr lang="en-US" sz="1800" dirty="0">
                <a:latin typeface="Lucida Console" panose="020B0609040504020204" pitchFamily="49" charset="0"/>
              </a:rPr>
              <a:t>WinF    63     6   1   0    0    0   0.1000000</a:t>
            </a:r>
          </a:p>
          <a:p>
            <a:pPr marL="0" indent="0">
              <a:buNone/>
            </a:pPr>
            <a:r>
              <a:rPr lang="en-US" sz="1800" dirty="0">
                <a:latin typeface="Lucida Console" panose="020B0609040504020204" pitchFamily="49" charset="0"/>
              </a:rPr>
              <a:t>WinNF   10    61   1   2    1    1   0.1973684</a:t>
            </a:r>
          </a:p>
          <a:p>
            <a:pPr marL="0" indent="0">
              <a:buNone/>
            </a:pPr>
            <a:r>
              <a:rPr lang="en-US" sz="1800" dirty="0">
                <a:latin typeface="Lucida Console" panose="020B0609040504020204" pitchFamily="49" charset="0"/>
              </a:rPr>
              <a:t>Veh      8     2   7   0    0    0   0.5882353</a:t>
            </a:r>
          </a:p>
          <a:p>
            <a:pPr marL="0" indent="0">
              <a:buNone/>
            </a:pPr>
            <a:r>
              <a:rPr lang="en-US" sz="1800" dirty="0">
                <a:latin typeface="Lucida Console" panose="020B0609040504020204" pitchFamily="49" charset="0"/>
              </a:rPr>
              <a:t>Con      0     2   0  10    0    1   0.2307692</a:t>
            </a:r>
          </a:p>
          <a:p>
            <a:pPr marL="0" indent="0">
              <a:buNone/>
            </a:pPr>
            <a:r>
              <a:rPr lang="en-US" sz="1800" dirty="0">
                <a:latin typeface="Lucida Console" panose="020B0609040504020204" pitchFamily="49" charset="0"/>
              </a:rPr>
              <a:t>Tabl     0     2   0   0    7    0   0.2222222</a:t>
            </a:r>
          </a:p>
          <a:p>
            <a:pPr marL="0" indent="0">
              <a:buNone/>
            </a:pPr>
            <a:r>
              <a:rPr lang="en-US" sz="1800" dirty="0">
                <a:latin typeface="Lucida Console" panose="020B0609040504020204" pitchFamily="49" charset="0"/>
              </a:rPr>
              <a:t>Head     1     3   0   0    0   25   0.1379310</a:t>
            </a:r>
          </a:p>
        </p:txBody>
      </p:sp>
      <p:sp>
        <p:nvSpPr>
          <p:cNvPr id="5" name="Date Placeholder 4"/>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15</a:t>
            </a:fld>
            <a:endParaRPr lang="en-US" dirty="0"/>
          </a:p>
        </p:txBody>
      </p:sp>
    </p:spTree>
    <p:extLst>
      <p:ext uri="{BB962C8B-B14F-4D97-AF65-F5344CB8AC3E}">
        <p14:creationId xmlns:p14="http://schemas.microsoft.com/office/powerpoint/2010/main" val="28573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and SVM Compared</a:t>
            </a:r>
          </a:p>
        </p:txBody>
      </p:sp>
      <p:sp>
        <p:nvSpPr>
          <p:cNvPr id="3" name="Content Placeholder 2"/>
          <p:cNvSpPr>
            <a:spLocks noGrp="1"/>
          </p:cNvSpPr>
          <p:nvPr>
            <p:ph sz="half" idx="1"/>
          </p:nvPr>
        </p:nvSpPr>
        <p:spPr>
          <a:xfrm>
            <a:off x="406400" y="1436914"/>
            <a:ext cx="5065486" cy="4740049"/>
          </a:xfrm>
        </p:spPr>
        <p:txBody>
          <a:bodyPr>
            <a:normAutofit fontScale="92500" lnSpcReduction="10000"/>
          </a:bodyPr>
          <a:lstStyle/>
          <a:p>
            <a:pPr>
              <a:buFont typeface="Lucida Console" panose="020B0609040504020204" pitchFamily="49" charset="0"/>
              <a:buChar char="&gt;"/>
            </a:pPr>
            <a:r>
              <a:rPr lang="en-US" sz="1800" dirty="0">
                <a:latin typeface="Lucida Console" panose="020B0609040504020204" pitchFamily="49" charset="0"/>
              </a:rPr>
              <a:t>library(ipred)</a:t>
            </a:r>
          </a:p>
          <a:p>
            <a:pPr>
              <a:buFont typeface="Lucida Console" panose="020B0609040504020204" pitchFamily="49" charset="0"/>
              <a:buChar char="&gt;"/>
            </a:pPr>
            <a:r>
              <a:rPr lang="en-US" sz="1800" dirty="0">
                <a:latin typeface="Lucida Console" panose="020B0609040504020204" pitchFamily="49" charset="0"/>
              </a:rPr>
              <a:t>set.seed(131)</a:t>
            </a:r>
          </a:p>
          <a:p>
            <a:pPr>
              <a:buFont typeface="Lucida Console" panose="020B0609040504020204" pitchFamily="49" charset="0"/>
              <a:buChar char="&gt;"/>
            </a:pPr>
            <a:r>
              <a:rPr lang="en-US" sz="1800" dirty="0">
                <a:latin typeface="Lucida Console" panose="020B0609040504020204" pitchFamily="49" charset="0"/>
              </a:rPr>
              <a:t>error.RF &lt;- numeric(10)</a:t>
            </a:r>
          </a:p>
          <a:p>
            <a:pPr>
              <a:buFont typeface="Lucida Console" panose="020B0609040504020204" pitchFamily="49" charset="0"/>
              <a:buChar char="&gt;"/>
            </a:pPr>
            <a:r>
              <a:rPr lang="en-US" sz="1800" dirty="0">
                <a:latin typeface="Lucida Console" panose="020B0609040504020204" pitchFamily="49" charset="0"/>
              </a:rPr>
              <a:t>for(i in 1:10) error.RF[i] &lt;- errorest(type ~ ., data = fgl, model = randomForest, mtry = 2)$error</a:t>
            </a:r>
          </a:p>
          <a:p>
            <a:pPr>
              <a:buFont typeface="Lucida Console" panose="020B0609040504020204" pitchFamily="49" charset="0"/>
              <a:buChar char="&gt;"/>
            </a:pPr>
            <a:r>
              <a:rPr lang="en-US" sz="1800" dirty="0">
                <a:latin typeface="Lucida Console" panose="020B0609040504020204" pitchFamily="49" charset="0"/>
              </a:rPr>
              <a:t>summary(error.RF)</a:t>
            </a:r>
          </a:p>
          <a:p>
            <a:pPr>
              <a:buFont typeface="Lucida Console" panose="020B0609040504020204" pitchFamily="49" charset="0"/>
              <a:buChar char="&gt;"/>
            </a:pPr>
            <a:r>
              <a:rPr lang="en-US" sz="1800" dirty="0">
                <a:latin typeface="Lucida Console" panose="020B0609040504020204" pitchFamily="49" charset="0"/>
              </a:rPr>
              <a:t>library(e1071)</a:t>
            </a:r>
          </a:p>
          <a:p>
            <a:pPr>
              <a:buFont typeface="Lucida Console" panose="020B0609040504020204" pitchFamily="49" charset="0"/>
              <a:buChar char="&gt;"/>
            </a:pPr>
            <a:r>
              <a:rPr lang="en-US" sz="1800" dirty="0">
                <a:latin typeface="Lucida Console" panose="020B0609040504020204" pitchFamily="49" charset="0"/>
              </a:rPr>
              <a:t>set.seed(563)</a:t>
            </a:r>
          </a:p>
          <a:p>
            <a:pPr>
              <a:buFont typeface="Lucida Console" panose="020B0609040504020204" pitchFamily="49" charset="0"/>
              <a:buChar char="&gt;"/>
            </a:pPr>
            <a:r>
              <a:rPr lang="en-US" sz="1800" dirty="0">
                <a:latin typeface="Lucida Console" panose="020B0609040504020204" pitchFamily="49" charset="0"/>
              </a:rPr>
              <a:t>error.SVM &lt;- numeric(10)</a:t>
            </a:r>
          </a:p>
          <a:p>
            <a:pPr>
              <a:buFont typeface="Lucida Console" panose="020B0609040504020204" pitchFamily="49" charset="0"/>
              <a:buChar char="&gt;"/>
            </a:pPr>
            <a:r>
              <a:rPr lang="en-US" sz="1800" dirty="0">
                <a:latin typeface="Lucida Console" panose="020B0609040504020204" pitchFamily="49" charset="0"/>
              </a:rPr>
              <a:t>for (i in 1:10) error.SVM[i] &lt;- errorest(type ~ ., data = fgl, model = svm, cost = 10, gamma = 1.5)$error</a:t>
            </a:r>
          </a:p>
          <a:p>
            <a:pPr>
              <a:buFont typeface="Lucida Console" panose="020B0609040504020204" pitchFamily="49" charset="0"/>
              <a:buChar char="&gt;"/>
            </a:pPr>
            <a:r>
              <a:rPr lang="en-US" sz="1800" dirty="0">
                <a:latin typeface="Lucida Console" panose="020B0609040504020204" pitchFamily="49" charset="0"/>
              </a:rPr>
              <a:t>summary(error.SVM)</a:t>
            </a:r>
          </a:p>
        </p:txBody>
      </p:sp>
      <p:sp>
        <p:nvSpPr>
          <p:cNvPr id="4" name="Content Placeholder 3"/>
          <p:cNvSpPr>
            <a:spLocks noGrp="1"/>
          </p:cNvSpPr>
          <p:nvPr>
            <p:ph sz="half" idx="2"/>
          </p:nvPr>
        </p:nvSpPr>
        <p:spPr>
          <a:xfrm>
            <a:off x="5268687" y="1635576"/>
            <a:ext cx="6923314" cy="4541387"/>
          </a:xfrm>
        </p:spPr>
        <p:txBody>
          <a:bodyPr>
            <a:normAutofit fontScale="92500" lnSpcReduction="10000"/>
          </a:bodyPr>
          <a:lstStyle/>
          <a:p>
            <a:pPr marL="0" indent="0">
              <a:buNone/>
            </a:pPr>
            <a:r>
              <a:rPr lang="en-US" sz="1800" dirty="0">
                <a:latin typeface="Lucida Console" panose="020B0609040504020204" pitchFamily="49" charset="0"/>
              </a:rPr>
              <a:t> </a:t>
            </a: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Min. 1st Qu.  Median    Mean 3rd Qu.    Max. </a:t>
            </a:r>
          </a:p>
          <a:p>
            <a:pPr marL="0" indent="0">
              <a:buNone/>
            </a:pPr>
            <a:r>
              <a:rPr lang="en-US" sz="1800" dirty="0">
                <a:latin typeface="Lucida Console" panose="020B0609040504020204" pitchFamily="49" charset="0"/>
              </a:rPr>
              <a:t> 0.1822  0.1939  0.2079  0.2065  0.2150  0.2383</a:t>
            </a: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Min. 1st Qu.  Median    Mean 3rd Qu.    Max. </a:t>
            </a:r>
          </a:p>
          <a:p>
            <a:pPr marL="0" indent="0">
              <a:buNone/>
            </a:pPr>
            <a:r>
              <a:rPr lang="en-US" sz="1800" dirty="0">
                <a:latin typeface="Lucida Console" panose="020B0609040504020204" pitchFamily="49" charset="0"/>
              </a:rPr>
              <a:t> 0.3645  0.3785  0.3808  0.3794  0.3832  0.3879 </a:t>
            </a:r>
          </a:p>
        </p:txBody>
      </p:sp>
      <p:sp>
        <p:nvSpPr>
          <p:cNvPr id="5" name="Date Placeholder 4"/>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16</a:t>
            </a:fld>
            <a:endParaRPr lang="en-US" dirty="0"/>
          </a:p>
        </p:txBody>
      </p:sp>
      <p:sp>
        <p:nvSpPr>
          <p:cNvPr id="10" name="Up-Down Arrow 9"/>
          <p:cNvSpPr/>
          <p:nvPr/>
        </p:nvSpPr>
        <p:spPr>
          <a:xfrm>
            <a:off x="7977808" y="3562066"/>
            <a:ext cx="620281" cy="175205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COMPARE</a:t>
            </a:r>
          </a:p>
        </p:txBody>
      </p:sp>
    </p:spTree>
    <p:extLst>
      <p:ext uri="{BB962C8B-B14F-4D97-AF65-F5344CB8AC3E}">
        <p14:creationId xmlns:p14="http://schemas.microsoft.com/office/powerpoint/2010/main" val="3651580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Variable Importance of the Forensic Glass Data Set</a:t>
            </a:r>
          </a:p>
        </p:txBody>
      </p:sp>
      <p:sp>
        <p:nvSpPr>
          <p:cNvPr id="3" name="Content Placeholder 2"/>
          <p:cNvSpPr>
            <a:spLocks noGrp="1"/>
          </p:cNvSpPr>
          <p:nvPr>
            <p:ph sz="half" idx="1"/>
          </p:nvPr>
        </p:nvSpPr>
        <p:spPr>
          <a:xfrm>
            <a:off x="406400" y="1825625"/>
            <a:ext cx="5094514" cy="4351338"/>
          </a:xfrm>
        </p:spPr>
        <p:txBody>
          <a:bodyPr>
            <a:normAutofit/>
          </a:bodyPr>
          <a:lstStyle/>
          <a:p>
            <a:r>
              <a:rPr lang="en-US" sz="1800" dirty="0">
                <a:latin typeface="Lucida Console" panose="020B0609040504020204" pitchFamily="49" charset="0"/>
              </a:rPr>
              <a:t>par(mfrow = c(2, 2))</a:t>
            </a:r>
          </a:p>
          <a:p>
            <a:r>
              <a:rPr lang="en-US" sz="1800" dirty="0">
                <a:latin typeface="Lucida Console" panose="020B0609040504020204" pitchFamily="49" charset="0"/>
              </a:rPr>
              <a:t>for (i in 1:4) plot(sort(fgl.rf$importance[,i], dec = TRUE), type = "h", main = paste("Measure", i))</a:t>
            </a:r>
          </a:p>
        </p:txBody>
      </p:sp>
      <p:pic>
        <p:nvPicPr>
          <p:cNvPr id="9" name="Content Placeholder 8"/>
          <p:cNvPicPr>
            <a:picLocks noGrp="1" noChangeAspect="1"/>
          </p:cNvPicPr>
          <p:nvPr>
            <p:ph sz="half" idx="2"/>
          </p:nvPr>
        </p:nvPicPr>
        <p:blipFill>
          <a:blip r:embed="rId2"/>
          <a:stretch>
            <a:fillRect/>
          </a:stretch>
        </p:blipFill>
        <p:spPr>
          <a:xfrm>
            <a:off x="5384800" y="1616682"/>
            <a:ext cx="6502400" cy="4589929"/>
          </a:xfrm>
          <a:prstGeom prst="rect">
            <a:avLst/>
          </a:prstGeom>
        </p:spPr>
      </p:pic>
      <p:sp>
        <p:nvSpPr>
          <p:cNvPr id="5" name="Date Placeholder 4"/>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17</a:t>
            </a:fld>
            <a:endParaRPr lang="en-US" dirty="0"/>
          </a:p>
        </p:txBody>
      </p:sp>
    </p:spTree>
    <p:extLst>
      <p:ext uri="{BB962C8B-B14F-4D97-AF65-F5344CB8AC3E}">
        <p14:creationId xmlns:p14="http://schemas.microsoft.com/office/powerpoint/2010/main" val="3289359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022AD-3A60-4E0B-A220-26142C2A3E59}"/>
              </a:ext>
            </a:extLst>
          </p:cNvPr>
          <p:cNvSpPr>
            <a:spLocks noGrp="1"/>
          </p:cNvSpPr>
          <p:nvPr>
            <p:ph type="title"/>
          </p:nvPr>
        </p:nvSpPr>
        <p:spPr/>
        <p:txBody>
          <a:bodyPr>
            <a:normAutofit fontScale="90000"/>
          </a:bodyPr>
          <a:lstStyle/>
          <a:p>
            <a:r>
              <a:rPr lang="en-US" dirty="0"/>
              <a:t>Example:  Primary Biliary Cirrhosis (</a:t>
            </a:r>
            <a:r>
              <a:rPr lang="en-US" dirty="0" err="1"/>
              <a:t>PBC</a:t>
            </a:r>
            <a:r>
              <a:rPr lang="en-US" dirty="0"/>
              <a:t>) Data</a:t>
            </a:r>
          </a:p>
        </p:txBody>
      </p:sp>
      <p:sp>
        <p:nvSpPr>
          <p:cNvPr id="3" name="Content Placeholder 2">
            <a:extLst>
              <a:ext uri="{FF2B5EF4-FFF2-40B4-BE49-F238E27FC236}">
                <a16:creationId xmlns:a16="http://schemas.microsoft.com/office/drawing/2014/main" id="{862D7005-7248-4C7A-9D40-D3EA1F491ED4}"/>
              </a:ext>
            </a:extLst>
          </p:cNvPr>
          <p:cNvSpPr>
            <a:spLocks noGrp="1"/>
          </p:cNvSpPr>
          <p:nvPr>
            <p:ph sz="half" idx="1"/>
          </p:nvPr>
        </p:nvSpPr>
        <p:spPr>
          <a:xfrm>
            <a:off x="406400" y="1825625"/>
            <a:ext cx="5178752" cy="4351338"/>
          </a:xfrm>
        </p:spPr>
        <p:txBody>
          <a:bodyPr>
            <a:normAutofit/>
          </a:bodyPr>
          <a:lstStyle/>
          <a:p>
            <a:r>
              <a:rPr lang="en-US" sz="2400" dirty="0"/>
              <a:t>Data was obtained from a Mayo Clinic randomized trial in primary biliary cirrhosis (</a:t>
            </a:r>
            <a:r>
              <a:rPr lang="en-US" sz="2400" dirty="0" err="1"/>
              <a:t>PBC</a:t>
            </a:r>
            <a:r>
              <a:rPr lang="en-US" sz="2400" dirty="0"/>
              <a:t>) of the liver conducted between 1974 and 1984. </a:t>
            </a:r>
          </a:p>
          <a:p>
            <a:r>
              <a:rPr lang="en-US" sz="2400" dirty="0"/>
              <a:t>A total of 424 </a:t>
            </a:r>
            <a:r>
              <a:rPr lang="en-US" sz="2400" dirty="0" err="1"/>
              <a:t>PBC</a:t>
            </a:r>
            <a:r>
              <a:rPr lang="en-US" sz="2400" dirty="0"/>
              <a:t> patients, referred to Mayo Clinic during that ten year interval met eligibility criteria for the randomized placebo controlled trial of the drug D-penicillamine (</a:t>
            </a:r>
            <a:r>
              <a:rPr lang="en-US" sz="2400" dirty="0" err="1"/>
              <a:t>DPCA</a:t>
            </a:r>
            <a:r>
              <a:rPr lang="en-US" sz="2400" dirty="0"/>
              <a:t>). </a:t>
            </a:r>
          </a:p>
          <a:p>
            <a:r>
              <a:rPr lang="en-US" sz="2400" dirty="0"/>
              <a:t>The data and partial likelihood model is described in Fleming and Harrington (1991) </a:t>
            </a:r>
          </a:p>
        </p:txBody>
      </p:sp>
      <p:sp>
        <p:nvSpPr>
          <p:cNvPr id="4" name="Content Placeholder 3">
            <a:extLst>
              <a:ext uri="{FF2B5EF4-FFF2-40B4-BE49-F238E27FC236}">
                <a16:creationId xmlns:a16="http://schemas.microsoft.com/office/drawing/2014/main" id="{FC7ADA54-7E76-49BA-9625-2005ADE2027C}"/>
              </a:ext>
            </a:extLst>
          </p:cNvPr>
          <p:cNvSpPr>
            <a:spLocks noGrp="1"/>
          </p:cNvSpPr>
          <p:nvPr>
            <p:ph sz="half" idx="2"/>
          </p:nvPr>
        </p:nvSpPr>
        <p:spPr>
          <a:xfrm>
            <a:off x="5794049" y="1825625"/>
            <a:ext cx="6006065" cy="4351338"/>
          </a:xfrm>
        </p:spPr>
        <p:txBody>
          <a:bodyPr>
            <a:normAutofit/>
          </a:bodyPr>
          <a:lstStyle/>
          <a:p>
            <a:pPr marL="0" indent="0">
              <a:buNone/>
            </a:pPr>
            <a:r>
              <a:rPr lang="en-US" dirty="0"/>
              <a:t>The </a:t>
            </a:r>
            <a:r>
              <a:rPr lang="en-US" dirty="0" err="1"/>
              <a:t>pbc</a:t>
            </a:r>
            <a:r>
              <a:rPr lang="en-US" dirty="0"/>
              <a:t> data set included in the </a:t>
            </a:r>
            <a:r>
              <a:rPr lang="en-US" sz="2000" dirty="0" err="1">
                <a:latin typeface="Lucida Console" panose="020B0609040504020204" pitchFamily="49" charset="0"/>
              </a:rPr>
              <a:t>randomForestSRC</a:t>
            </a:r>
            <a:r>
              <a:rPr lang="en-US" dirty="0"/>
              <a:t> package contains 418 observations, with 312 patients participating in the randomized trial.</a:t>
            </a:r>
          </a:p>
          <a:p>
            <a:pPr marL="0" indent="0">
              <a:buNone/>
            </a:pPr>
            <a:endParaRPr lang="en-US" dirty="0"/>
          </a:p>
          <a:p>
            <a:pPr marL="0" indent="0">
              <a:buNone/>
            </a:pPr>
            <a:r>
              <a:rPr lang="en-US" dirty="0"/>
              <a:t>&gt; </a:t>
            </a:r>
            <a:r>
              <a:rPr lang="en-US" sz="1900" dirty="0">
                <a:latin typeface="Lucida Console" panose="020B0609040504020204" pitchFamily="49" charset="0"/>
              </a:rPr>
              <a:t>data(</a:t>
            </a:r>
            <a:r>
              <a:rPr lang="en-US" sz="1900" dirty="0" err="1">
                <a:latin typeface="Lucida Console" panose="020B0609040504020204" pitchFamily="49" charset="0"/>
              </a:rPr>
              <a:t>pbc</a:t>
            </a:r>
            <a:r>
              <a:rPr lang="en-US" sz="1900" dirty="0">
                <a:latin typeface="Lucida Console" panose="020B0609040504020204" pitchFamily="49" charset="0"/>
              </a:rPr>
              <a:t>, package = "</a:t>
            </a:r>
            <a:r>
              <a:rPr lang="en-US" sz="1900" dirty="0" err="1">
                <a:latin typeface="Lucida Console" panose="020B0609040504020204" pitchFamily="49" charset="0"/>
              </a:rPr>
              <a:t>randomForestSRC</a:t>
            </a:r>
            <a:r>
              <a:rPr lang="en-US" sz="1900" dirty="0">
                <a:latin typeface="Lucida Console" panose="020B0609040504020204" pitchFamily="49" charset="0"/>
              </a:rPr>
              <a:t>")</a:t>
            </a:r>
            <a:endParaRPr lang="en-US" dirty="0">
              <a:latin typeface="Lucida Console" panose="020B0609040504020204" pitchFamily="49" charset="0"/>
            </a:endParaRPr>
          </a:p>
          <a:p>
            <a:pPr marL="0" indent="0">
              <a:buNone/>
            </a:pPr>
            <a:endParaRPr lang="en-US" dirty="0"/>
          </a:p>
          <a:p>
            <a:pPr marL="0" indent="0">
              <a:buNone/>
            </a:pPr>
            <a:endParaRPr lang="en-US" dirty="0"/>
          </a:p>
        </p:txBody>
      </p:sp>
      <p:sp>
        <p:nvSpPr>
          <p:cNvPr id="5" name="Date Placeholder 4">
            <a:extLst>
              <a:ext uri="{FF2B5EF4-FFF2-40B4-BE49-F238E27FC236}">
                <a16:creationId xmlns:a16="http://schemas.microsoft.com/office/drawing/2014/main" id="{8DFAEAA7-4AF6-49A9-AC8D-8605C9C73D7C}"/>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453D7EFF-D5D3-4A75-A285-60BEFCBC99B6}"/>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BB1F4D7C-D5ED-4C3A-A9EB-0B64C556812C}"/>
              </a:ext>
            </a:extLst>
          </p:cNvPr>
          <p:cNvSpPr>
            <a:spLocks noGrp="1"/>
          </p:cNvSpPr>
          <p:nvPr>
            <p:ph type="sldNum" sz="quarter" idx="12"/>
          </p:nvPr>
        </p:nvSpPr>
        <p:spPr/>
        <p:txBody>
          <a:bodyPr/>
          <a:lstStyle/>
          <a:p>
            <a:fld id="{799C26FD-E1A0-49B8-8B03-25A733166562}" type="slidenum">
              <a:rPr lang="en-US" smtClean="0"/>
              <a:t>18</a:t>
            </a:fld>
            <a:endParaRPr lang="en-US" dirty="0"/>
          </a:p>
        </p:txBody>
      </p:sp>
    </p:spTree>
    <p:extLst>
      <p:ext uri="{BB962C8B-B14F-4D97-AF65-F5344CB8AC3E}">
        <p14:creationId xmlns:p14="http://schemas.microsoft.com/office/powerpoint/2010/main" val="197671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67FB7-37A8-43DC-A9AC-FA85B6003B41}"/>
              </a:ext>
            </a:extLst>
          </p:cNvPr>
          <p:cNvSpPr>
            <a:spLocks noGrp="1"/>
          </p:cNvSpPr>
          <p:nvPr>
            <p:ph type="title"/>
          </p:nvPr>
        </p:nvSpPr>
        <p:spPr/>
        <p:txBody>
          <a:bodyPr/>
          <a:lstStyle/>
          <a:p>
            <a:r>
              <a:rPr lang="en-US" dirty="0"/>
              <a:t>The </a:t>
            </a:r>
            <a:r>
              <a:rPr lang="en-US" dirty="0" err="1"/>
              <a:t>PBC</a:t>
            </a:r>
            <a:r>
              <a:rPr lang="en-US" dirty="0"/>
              <a:t> Data</a:t>
            </a:r>
          </a:p>
        </p:txBody>
      </p:sp>
      <p:graphicFrame>
        <p:nvGraphicFramePr>
          <p:cNvPr id="8" name="Content Placeholder 7">
            <a:extLst>
              <a:ext uri="{FF2B5EF4-FFF2-40B4-BE49-F238E27FC236}">
                <a16:creationId xmlns:a16="http://schemas.microsoft.com/office/drawing/2014/main" id="{98A4CA54-E255-45FA-8A18-E8E6044D28F6}"/>
              </a:ext>
            </a:extLst>
          </p:cNvPr>
          <p:cNvGraphicFramePr>
            <a:graphicFrameLocks noGrp="1"/>
          </p:cNvGraphicFramePr>
          <p:nvPr>
            <p:ph sz="half" idx="1"/>
            <p:extLst>
              <p:ext uri="{D42A27DB-BD31-4B8C-83A1-F6EECF244321}">
                <p14:modId xmlns:p14="http://schemas.microsoft.com/office/powerpoint/2010/main" val="3021989308"/>
              </p:ext>
            </p:extLst>
          </p:nvPr>
        </p:nvGraphicFramePr>
        <p:xfrm>
          <a:off x="1970281" y="1495515"/>
          <a:ext cx="7747000" cy="4791121"/>
        </p:xfrm>
        <a:graphic>
          <a:graphicData uri="http://schemas.openxmlformats.org/drawingml/2006/table">
            <a:tbl>
              <a:tblPr firstRow="1" bandRow="1">
                <a:tableStyleId>{5C22544A-7EE6-4342-B048-85BDC9FD1C3A}</a:tableStyleId>
              </a:tblPr>
              <a:tblGrid>
                <a:gridCol w="1396931">
                  <a:extLst>
                    <a:ext uri="{9D8B030D-6E8A-4147-A177-3AD203B41FA5}">
                      <a16:colId xmlns:a16="http://schemas.microsoft.com/office/drawing/2014/main" val="1881324899"/>
                    </a:ext>
                  </a:extLst>
                </a:gridCol>
                <a:gridCol w="5177554">
                  <a:extLst>
                    <a:ext uri="{9D8B030D-6E8A-4147-A177-3AD203B41FA5}">
                      <a16:colId xmlns:a16="http://schemas.microsoft.com/office/drawing/2014/main" val="56559514"/>
                    </a:ext>
                  </a:extLst>
                </a:gridCol>
                <a:gridCol w="1172515">
                  <a:extLst>
                    <a:ext uri="{9D8B030D-6E8A-4147-A177-3AD203B41FA5}">
                      <a16:colId xmlns:a16="http://schemas.microsoft.com/office/drawing/2014/main" val="441082478"/>
                    </a:ext>
                  </a:extLst>
                </a:gridCol>
              </a:tblGrid>
              <a:tr h="377360">
                <a:tc>
                  <a:txBody>
                    <a:bodyPr/>
                    <a:lstStyle/>
                    <a:p>
                      <a:pPr algn="l" fontAlgn="b"/>
                      <a:r>
                        <a:rPr lang="en-US" sz="1600" b="0" i="0" u="none" strike="noStrike" dirty="0">
                          <a:solidFill>
                            <a:srgbClr val="000000"/>
                          </a:solidFill>
                          <a:effectLst/>
                          <a:latin typeface="Calibri" panose="020F0502020204030204" pitchFamily="34" charset="0"/>
                        </a:rPr>
                        <a:t> </a:t>
                      </a:r>
                      <a:r>
                        <a:rPr lang="en-US" sz="1600" b="1" i="0" u="none" strike="noStrike" dirty="0">
                          <a:solidFill>
                            <a:schemeClr val="bg1"/>
                          </a:solidFill>
                          <a:effectLst/>
                          <a:latin typeface="Calibri" panose="020F0502020204030204" pitchFamily="34" charset="0"/>
                        </a:rPr>
                        <a:t>factor</a:t>
                      </a:r>
                    </a:p>
                  </a:txBody>
                  <a:tcPr marL="9525" marR="9525" marT="9525" marB="0" anchor="ctr">
                    <a:solidFill>
                      <a:srgbClr val="0070C0"/>
                    </a:solidFill>
                  </a:tcPr>
                </a:tc>
                <a:tc>
                  <a:txBody>
                    <a:bodyPr/>
                    <a:lstStyle/>
                    <a:p>
                      <a:pPr algn="l" fontAlgn="b"/>
                      <a:r>
                        <a:rPr lang="en-US" sz="1600" b="1" i="0" u="none" strike="noStrike" dirty="0">
                          <a:solidFill>
                            <a:schemeClr val="bg1"/>
                          </a:solidFill>
                          <a:effectLst/>
                          <a:latin typeface="Calibri" panose="020F0502020204030204" pitchFamily="34" charset="0"/>
                        </a:rPr>
                        <a:t> label</a:t>
                      </a:r>
                    </a:p>
                  </a:txBody>
                  <a:tcPr marL="9525" marR="9525" marT="9525" marB="0" anchor="ctr">
                    <a:solidFill>
                      <a:srgbClr val="0070C0"/>
                    </a:solidFill>
                  </a:tcPr>
                </a:tc>
                <a:tc>
                  <a:txBody>
                    <a:bodyPr/>
                    <a:lstStyle/>
                    <a:p>
                      <a:pPr algn="l" fontAlgn="b"/>
                      <a:r>
                        <a:rPr lang="en-US" sz="1600" b="1" i="0" u="none" strike="noStrike" dirty="0">
                          <a:solidFill>
                            <a:schemeClr val="bg1"/>
                          </a:solidFill>
                          <a:effectLst/>
                          <a:latin typeface="Calibri" panose="020F0502020204030204" pitchFamily="34" charset="0"/>
                        </a:rPr>
                        <a:t> type</a:t>
                      </a:r>
                    </a:p>
                  </a:txBody>
                  <a:tcPr marL="9525" marR="9525" marT="9525" marB="0" anchor="b">
                    <a:solidFill>
                      <a:srgbClr val="0070C0"/>
                    </a:solidFill>
                  </a:tcPr>
                </a:tc>
                <a:extLst>
                  <a:ext uri="{0D108BD9-81ED-4DB2-BD59-A6C34878D82A}">
                    <a16:rowId xmlns:a16="http://schemas.microsoft.com/office/drawing/2014/main" val="3291394073"/>
                  </a:ext>
                </a:extLst>
              </a:tr>
              <a:tr h="259633">
                <a:tc>
                  <a:txBody>
                    <a:bodyPr/>
                    <a:lstStyle/>
                    <a:p>
                      <a:pPr algn="l" fontAlgn="b"/>
                      <a:r>
                        <a:rPr lang="en-US" sz="1600" b="0" i="0" u="none" strike="noStrike">
                          <a:solidFill>
                            <a:srgbClr val="000000"/>
                          </a:solidFill>
                          <a:effectLst/>
                          <a:latin typeface="Calibri" panose="020F0502020204030204" pitchFamily="34" charset="0"/>
                        </a:rPr>
                        <a:t>status</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 event indicator (F = censor T = death)</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 logical </a:t>
                      </a:r>
                    </a:p>
                  </a:txBody>
                  <a:tcPr marL="9525" marR="9525" marT="9525" marB="0" anchor="b"/>
                </a:tc>
                <a:extLst>
                  <a:ext uri="{0D108BD9-81ED-4DB2-BD59-A6C34878D82A}">
                    <a16:rowId xmlns:a16="http://schemas.microsoft.com/office/drawing/2014/main" val="3774688844"/>
                  </a:ext>
                </a:extLst>
              </a:tr>
              <a:tr h="259633">
                <a:tc>
                  <a:txBody>
                    <a:bodyPr/>
                    <a:lstStyle/>
                    <a:p>
                      <a:pPr algn="l" fontAlgn="b"/>
                      <a:r>
                        <a:rPr lang="en-US" sz="1600" b="0" i="0" u="none" strike="noStrike">
                          <a:solidFill>
                            <a:srgbClr val="000000"/>
                          </a:solidFill>
                          <a:effectLst/>
                          <a:latin typeface="Calibri" panose="020F0502020204030204" pitchFamily="34" charset="0"/>
                        </a:rPr>
                        <a:t>treatment</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 </a:t>
                      </a:r>
                      <a:r>
                        <a:rPr lang="en-US" sz="1600" b="0" i="0" u="none" strike="noStrike" dirty="0" err="1">
                          <a:solidFill>
                            <a:srgbClr val="000000"/>
                          </a:solidFill>
                          <a:effectLst/>
                          <a:latin typeface="Calibri" panose="020F0502020204030204" pitchFamily="34" charset="0"/>
                        </a:rPr>
                        <a:t>Treament</a:t>
                      </a:r>
                      <a:r>
                        <a:rPr lang="en-US" sz="1600" b="0" i="0" u="none" strike="noStrike" dirty="0">
                          <a:solidFill>
                            <a:srgbClr val="000000"/>
                          </a:solidFill>
                          <a:effectLst/>
                          <a:latin typeface="Calibri" panose="020F0502020204030204" pitchFamily="34" charset="0"/>
                        </a:rPr>
                        <a:t> (</a:t>
                      </a:r>
                      <a:r>
                        <a:rPr lang="en-US" sz="1600" b="0" i="0" u="none" strike="noStrike" dirty="0" err="1">
                          <a:solidFill>
                            <a:srgbClr val="000000"/>
                          </a:solidFill>
                          <a:effectLst/>
                          <a:latin typeface="Calibri" panose="020F0502020204030204" pitchFamily="34" charset="0"/>
                        </a:rPr>
                        <a:t>DPCA</a:t>
                      </a:r>
                      <a:r>
                        <a:rPr lang="en-US" sz="1600" b="0" i="0" u="none" strike="noStrike" dirty="0">
                          <a:solidFill>
                            <a:srgbClr val="000000"/>
                          </a:solidFill>
                          <a:effectLst/>
                          <a:latin typeface="Calibri" panose="020F0502020204030204" pitchFamily="34" charset="0"/>
                        </a:rPr>
                        <a:t>  Placebo)</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 factor </a:t>
                      </a:r>
                    </a:p>
                  </a:txBody>
                  <a:tcPr marL="9525" marR="9525" marT="9525" marB="0" anchor="b"/>
                </a:tc>
                <a:extLst>
                  <a:ext uri="{0D108BD9-81ED-4DB2-BD59-A6C34878D82A}">
                    <a16:rowId xmlns:a16="http://schemas.microsoft.com/office/drawing/2014/main" val="878119833"/>
                  </a:ext>
                </a:extLst>
              </a:tr>
              <a:tr h="259633">
                <a:tc>
                  <a:txBody>
                    <a:bodyPr/>
                    <a:lstStyle/>
                    <a:p>
                      <a:pPr algn="l" fontAlgn="b"/>
                      <a:r>
                        <a:rPr lang="en-US" sz="1600" b="0" i="0" u="none" strike="noStrike">
                          <a:solidFill>
                            <a:srgbClr val="000000"/>
                          </a:solidFill>
                          <a:effectLst/>
                          <a:latin typeface="Calibri" panose="020F0502020204030204" pitchFamily="34" charset="0"/>
                        </a:rPr>
                        <a:t>age</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age in years numeric sex Female</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logical </a:t>
                      </a:r>
                    </a:p>
                  </a:txBody>
                  <a:tcPr marL="9525" marR="9525" marT="9525" marB="0" anchor="b"/>
                </a:tc>
                <a:extLst>
                  <a:ext uri="{0D108BD9-81ED-4DB2-BD59-A6C34878D82A}">
                    <a16:rowId xmlns:a16="http://schemas.microsoft.com/office/drawing/2014/main" val="3849898831"/>
                  </a:ext>
                </a:extLst>
              </a:tr>
              <a:tr h="259633">
                <a:tc>
                  <a:txBody>
                    <a:bodyPr/>
                    <a:lstStyle/>
                    <a:p>
                      <a:pPr algn="l" fontAlgn="b"/>
                      <a:r>
                        <a:rPr lang="en-US" sz="1600" b="0" i="0" u="none" strike="noStrike">
                          <a:solidFill>
                            <a:srgbClr val="000000"/>
                          </a:solidFill>
                          <a:effectLst/>
                          <a:latin typeface="Calibri" panose="020F0502020204030204" pitchFamily="34" charset="0"/>
                        </a:rPr>
                        <a:t>ascites</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Asictes logical </a:t>
                      </a: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79092245"/>
                  </a:ext>
                </a:extLst>
              </a:tr>
              <a:tr h="259633">
                <a:tc>
                  <a:txBody>
                    <a:bodyPr/>
                    <a:lstStyle/>
                    <a:p>
                      <a:pPr algn="l" fontAlgn="b"/>
                      <a:r>
                        <a:rPr lang="en-US" sz="1600" b="0" i="0" u="none" strike="noStrike">
                          <a:solidFill>
                            <a:srgbClr val="000000"/>
                          </a:solidFill>
                          <a:effectLst/>
                          <a:latin typeface="Calibri" panose="020F0502020204030204" pitchFamily="34" charset="0"/>
                        </a:rPr>
                        <a:t>hepatom</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Hepatomegaly</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logical </a:t>
                      </a:r>
                    </a:p>
                  </a:txBody>
                  <a:tcPr marL="9525" marR="9525" marT="9525" marB="0" anchor="b"/>
                </a:tc>
                <a:extLst>
                  <a:ext uri="{0D108BD9-81ED-4DB2-BD59-A6C34878D82A}">
                    <a16:rowId xmlns:a16="http://schemas.microsoft.com/office/drawing/2014/main" val="3795785356"/>
                  </a:ext>
                </a:extLst>
              </a:tr>
              <a:tr h="259633">
                <a:tc>
                  <a:txBody>
                    <a:bodyPr/>
                    <a:lstStyle/>
                    <a:p>
                      <a:pPr algn="l" fontAlgn="b"/>
                      <a:r>
                        <a:rPr lang="en-US" sz="1600" b="0" i="0" u="none" strike="noStrike">
                          <a:solidFill>
                            <a:srgbClr val="000000"/>
                          </a:solidFill>
                          <a:effectLst/>
                          <a:latin typeface="Calibri" panose="020F0502020204030204" pitchFamily="34" charset="0"/>
                        </a:rPr>
                        <a:t>spiders</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Spiders</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logical </a:t>
                      </a:r>
                    </a:p>
                  </a:txBody>
                  <a:tcPr marL="9525" marR="9525" marT="9525" marB="0" anchor="b"/>
                </a:tc>
                <a:extLst>
                  <a:ext uri="{0D108BD9-81ED-4DB2-BD59-A6C34878D82A}">
                    <a16:rowId xmlns:a16="http://schemas.microsoft.com/office/drawing/2014/main" val="2163378707"/>
                  </a:ext>
                </a:extLst>
              </a:tr>
              <a:tr h="259633">
                <a:tc>
                  <a:txBody>
                    <a:bodyPr/>
                    <a:lstStyle/>
                    <a:p>
                      <a:pPr algn="l" fontAlgn="b"/>
                      <a:r>
                        <a:rPr lang="en-US" sz="1600" b="0" i="0" u="none" strike="noStrike">
                          <a:solidFill>
                            <a:srgbClr val="000000"/>
                          </a:solidFill>
                          <a:effectLst/>
                          <a:latin typeface="Calibri" panose="020F0502020204030204" pitchFamily="34" charset="0"/>
                        </a:rPr>
                        <a:t>edema</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Edema</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factor </a:t>
                      </a:r>
                    </a:p>
                  </a:txBody>
                  <a:tcPr marL="9525" marR="9525" marT="9525" marB="0" anchor="b"/>
                </a:tc>
                <a:extLst>
                  <a:ext uri="{0D108BD9-81ED-4DB2-BD59-A6C34878D82A}">
                    <a16:rowId xmlns:a16="http://schemas.microsoft.com/office/drawing/2014/main" val="3379128863"/>
                  </a:ext>
                </a:extLst>
              </a:tr>
              <a:tr h="259633">
                <a:tc>
                  <a:txBody>
                    <a:bodyPr/>
                    <a:lstStyle/>
                    <a:p>
                      <a:pPr algn="l" fontAlgn="b"/>
                      <a:r>
                        <a:rPr lang="en-US" sz="1600" b="0" i="0" u="none" strike="noStrike">
                          <a:solidFill>
                            <a:srgbClr val="000000"/>
                          </a:solidFill>
                          <a:effectLst/>
                          <a:latin typeface="Calibri" panose="020F0502020204030204" pitchFamily="34" charset="0"/>
                        </a:rPr>
                        <a:t>bili</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serum bilirubin (mg/dl)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numeric </a:t>
                      </a:r>
                    </a:p>
                  </a:txBody>
                  <a:tcPr marL="9525" marR="9525" marT="9525" marB="0" anchor="b"/>
                </a:tc>
                <a:extLst>
                  <a:ext uri="{0D108BD9-81ED-4DB2-BD59-A6C34878D82A}">
                    <a16:rowId xmlns:a16="http://schemas.microsoft.com/office/drawing/2014/main" val="362611549"/>
                  </a:ext>
                </a:extLst>
              </a:tr>
              <a:tr h="259633">
                <a:tc>
                  <a:txBody>
                    <a:bodyPr/>
                    <a:lstStyle/>
                    <a:p>
                      <a:pPr algn="l" fontAlgn="b"/>
                      <a:r>
                        <a:rPr lang="en-US" sz="1600" b="0" i="0" u="none" strike="noStrike">
                          <a:solidFill>
                            <a:srgbClr val="000000"/>
                          </a:solidFill>
                          <a:effectLst/>
                          <a:latin typeface="Calibri" panose="020F0502020204030204" pitchFamily="34" charset="0"/>
                        </a:rPr>
                        <a:t>chol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serum cholesterol (mg/dl)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integer </a:t>
                      </a:r>
                    </a:p>
                  </a:txBody>
                  <a:tcPr marL="9525" marR="9525" marT="9525" marB="0" anchor="b"/>
                </a:tc>
                <a:extLst>
                  <a:ext uri="{0D108BD9-81ED-4DB2-BD59-A6C34878D82A}">
                    <a16:rowId xmlns:a16="http://schemas.microsoft.com/office/drawing/2014/main" val="1066423309"/>
                  </a:ext>
                </a:extLst>
              </a:tr>
              <a:tr h="259633">
                <a:tc>
                  <a:txBody>
                    <a:bodyPr/>
                    <a:lstStyle/>
                    <a:p>
                      <a:pPr algn="l" fontAlgn="b"/>
                      <a:r>
                        <a:rPr lang="en-US" sz="1600" b="0" i="0" u="none" strike="noStrike">
                          <a:solidFill>
                            <a:srgbClr val="000000"/>
                          </a:solidFill>
                          <a:effectLst/>
                          <a:latin typeface="Calibri" panose="020F0502020204030204" pitchFamily="34" charset="0"/>
                        </a:rPr>
                        <a:t>albumin</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albumin (gm/dl)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numeric </a:t>
                      </a:r>
                    </a:p>
                  </a:txBody>
                  <a:tcPr marL="9525" marR="9525" marT="9525" marB="0" anchor="b"/>
                </a:tc>
                <a:extLst>
                  <a:ext uri="{0D108BD9-81ED-4DB2-BD59-A6C34878D82A}">
                    <a16:rowId xmlns:a16="http://schemas.microsoft.com/office/drawing/2014/main" val="1544377831"/>
                  </a:ext>
                </a:extLst>
              </a:tr>
              <a:tr h="259633">
                <a:tc>
                  <a:txBody>
                    <a:bodyPr/>
                    <a:lstStyle/>
                    <a:p>
                      <a:pPr algn="l" fontAlgn="b"/>
                      <a:r>
                        <a:rPr lang="en-US" sz="1600" b="0" i="0" u="none" strike="noStrike">
                          <a:solidFill>
                            <a:srgbClr val="000000"/>
                          </a:solidFill>
                          <a:effectLst/>
                          <a:latin typeface="Calibri" panose="020F0502020204030204" pitchFamily="34" charset="0"/>
                        </a:rPr>
                        <a:t>copper</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urine copper (ug/day)</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integer </a:t>
                      </a:r>
                    </a:p>
                  </a:txBody>
                  <a:tcPr marL="9525" marR="9525" marT="9525" marB="0" anchor="b"/>
                </a:tc>
                <a:extLst>
                  <a:ext uri="{0D108BD9-81ED-4DB2-BD59-A6C34878D82A}">
                    <a16:rowId xmlns:a16="http://schemas.microsoft.com/office/drawing/2014/main" val="1085344402"/>
                  </a:ext>
                </a:extLst>
              </a:tr>
              <a:tr h="259633">
                <a:tc>
                  <a:txBody>
                    <a:bodyPr/>
                    <a:lstStyle/>
                    <a:p>
                      <a:pPr algn="l" fontAlgn="b"/>
                      <a:r>
                        <a:rPr lang="en-US" sz="1600" b="0" i="0" u="none" strike="noStrike">
                          <a:solidFill>
                            <a:srgbClr val="000000"/>
                          </a:solidFill>
                          <a:effectLst/>
                          <a:latin typeface="Calibri" panose="020F0502020204030204" pitchFamily="34" charset="0"/>
                        </a:rPr>
                        <a:t>alk</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alkaline phosphatase (U/liter)</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numeric </a:t>
                      </a:r>
                    </a:p>
                  </a:txBody>
                  <a:tcPr marL="9525" marR="9525" marT="9525" marB="0" anchor="b"/>
                </a:tc>
                <a:extLst>
                  <a:ext uri="{0D108BD9-81ED-4DB2-BD59-A6C34878D82A}">
                    <a16:rowId xmlns:a16="http://schemas.microsoft.com/office/drawing/2014/main" val="3643437550"/>
                  </a:ext>
                </a:extLst>
              </a:tr>
              <a:tr h="259633">
                <a:tc>
                  <a:txBody>
                    <a:bodyPr/>
                    <a:lstStyle/>
                    <a:p>
                      <a:pPr algn="l" fontAlgn="b"/>
                      <a:r>
                        <a:rPr lang="en-US" sz="1600" b="0" i="0" u="none" strike="noStrike">
                          <a:solidFill>
                            <a:srgbClr val="000000"/>
                          </a:solidFill>
                          <a:effectLst/>
                          <a:latin typeface="Calibri" panose="020F0502020204030204" pitchFamily="34" charset="0"/>
                        </a:rPr>
                        <a:t>sgot</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SGOT (U/ml)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numeric</a:t>
                      </a:r>
                    </a:p>
                  </a:txBody>
                  <a:tcPr marL="9525" marR="9525" marT="9525" marB="0" anchor="b"/>
                </a:tc>
                <a:extLst>
                  <a:ext uri="{0D108BD9-81ED-4DB2-BD59-A6C34878D82A}">
                    <a16:rowId xmlns:a16="http://schemas.microsoft.com/office/drawing/2014/main" val="995787561"/>
                  </a:ext>
                </a:extLst>
              </a:tr>
              <a:tr h="259633">
                <a:tc>
                  <a:txBody>
                    <a:bodyPr/>
                    <a:lstStyle/>
                    <a:p>
                      <a:pPr algn="l" fontAlgn="b"/>
                      <a:r>
                        <a:rPr lang="en-US" sz="1600" b="0" i="0" u="none" strike="noStrike">
                          <a:solidFill>
                            <a:srgbClr val="000000"/>
                          </a:solidFill>
                          <a:effectLst/>
                          <a:latin typeface="Calibri" panose="020F0502020204030204" pitchFamily="34" charset="0"/>
                        </a:rPr>
                        <a:t>trig</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triglicerides (mg/dl)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integer </a:t>
                      </a:r>
                    </a:p>
                  </a:txBody>
                  <a:tcPr marL="9525" marR="9525" marT="9525" marB="0" anchor="b"/>
                </a:tc>
                <a:extLst>
                  <a:ext uri="{0D108BD9-81ED-4DB2-BD59-A6C34878D82A}">
                    <a16:rowId xmlns:a16="http://schemas.microsoft.com/office/drawing/2014/main" val="866556837"/>
                  </a:ext>
                </a:extLst>
              </a:tr>
              <a:tr h="259633">
                <a:tc>
                  <a:txBody>
                    <a:bodyPr/>
                    <a:lstStyle/>
                    <a:p>
                      <a:pPr algn="l" fontAlgn="b"/>
                      <a:r>
                        <a:rPr lang="en-US" sz="1600" b="0" i="0" u="none" strike="noStrike">
                          <a:solidFill>
                            <a:srgbClr val="000000"/>
                          </a:solidFill>
                          <a:effectLst/>
                          <a:latin typeface="Calibri" panose="020F0502020204030204" pitchFamily="34" charset="0"/>
                        </a:rPr>
                        <a:t>platelet</a:t>
                      </a:r>
                    </a:p>
                  </a:txBody>
                  <a:tcPr marL="9525" marR="9525" marT="9525" marB="0" anchor="b"/>
                </a:tc>
                <a:tc>
                  <a:txBody>
                    <a:bodyPr/>
                    <a:lstStyle/>
                    <a:p>
                      <a:pPr algn="l" fontAlgn="b"/>
                      <a:r>
                        <a:rPr lang="it-IT" sz="1600" b="0" i="0" u="none" strike="noStrike">
                          <a:solidFill>
                            <a:srgbClr val="000000"/>
                          </a:solidFill>
                          <a:effectLst/>
                          <a:latin typeface="Calibri" panose="020F0502020204030204" pitchFamily="34" charset="0"/>
                        </a:rPr>
                        <a:t> platelets per cubic ml/1000</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integer </a:t>
                      </a:r>
                    </a:p>
                  </a:txBody>
                  <a:tcPr marL="9525" marR="9525" marT="9525" marB="0" anchor="b"/>
                </a:tc>
                <a:extLst>
                  <a:ext uri="{0D108BD9-81ED-4DB2-BD59-A6C34878D82A}">
                    <a16:rowId xmlns:a16="http://schemas.microsoft.com/office/drawing/2014/main" val="1250483959"/>
                  </a:ext>
                </a:extLst>
              </a:tr>
              <a:tr h="259633">
                <a:tc>
                  <a:txBody>
                    <a:bodyPr/>
                    <a:lstStyle/>
                    <a:p>
                      <a:pPr algn="l" fontAlgn="b"/>
                      <a:r>
                        <a:rPr lang="en-US" sz="1600" b="0" i="0" u="none" strike="noStrike">
                          <a:solidFill>
                            <a:srgbClr val="000000"/>
                          </a:solidFill>
                          <a:effectLst/>
                          <a:latin typeface="Calibri" panose="020F0502020204030204" pitchFamily="34" charset="0"/>
                        </a:rPr>
                        <a:t>prothrombin</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prothrombin time (sec)</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numeric</a:t>
                      </a:r>
                    </a:p>
                  </a:txBody>
                  <a:tcPr marL="9525" marR="9525" marT="9525" marB="0" anchor="b"/>
                </a:tc>
                <a:extLst>
                  <a:ext uri="{0D108BD9-81ED-4DB2-BD59-A6C34878D82A}">
                    <a16:rowId xmlns:a16="http://schemas.microsoft.com/office/drawing/2014/main" val="1885228832"/>
                  </a:ext>
                </a:extLst>
              </a:tr>
              <a:tr h="259633">
                <a:tc>
                  <a:txBody>
                    <a:bodyPr/>
                    <a:lstStyle/>
                    <a:p>
                      <a:pPr algn="l" fontAlgn="b"/>
                      <a:r>
                        <a:rPr lang="en-US" sz="1600" b="0" i="0" u="none" strike="noStrike">
                          <a:solidFill>
                            <a:srgbClr val="000000"/>
                          </a:solidFill>
                          <a:effectLst/>
                          <a:latin typeface="Calibri" panose="020F0502020204030204" pitchFamily="34" charset="0"/>
                        </a:rPr>
                        <a:t>stage</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histologic stage factor years survival time (years)</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 numeric</a:t>
                      </a:r>
                    </a:p>
                  </a:txBody>
                  <a:tcPr marL="9525" marR="9525" marT="9525" marB="0" anchor="b"/>
                </a:tc>
                <a:extLst>
                  <a:ext uri="{0D108BD9-81ED-4DB2-BD59-A6C34878D82A}">
                    <a16:rowId xmlns:a16="http://schemas.microsoft.com/office/drawing/2014/main" val="1278701167"/>
                  </a:ext>
                </a:extLst>
              </a:tr>
            </a:tbl>
          </a:graphicData>
        </a:graphic>
      </p:graphicFrame>
      <p:sp>
        <p:nvSpPr>
          <p:cNvPr id="5" name="Date Placeholder 4">
            <a:extLst>
              <a:ext uri="{FF2B5EF4-FFF2-40B4-BE49-F238E27FC236}">
                <a16:creationId xmlns:a16="http://schemas.microsoft.com/office/drawing/2014/main" id="{B6C083C7-240C-4FBF-A5E7-92702655B7D7}"/>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7253A359-4479-4BF1-8531-7B8164E66AC5}"/>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846D7A8C-6F4C-4C70-8560-AA7C49E88FA3}"/>
              </a:ext>
            </a:extLst>
          </p:cNvPr>
          <p:cNvSpPr>
            <a:spLocks noGrp="1"/>
          </p:cNvSpPr>
          <p:nvPr>
            <p:ph type="sldNum" sz="quarter" idx="12"/>
          </p:nvPr>
        </p:nvSpPr>
        <p:spPr/>
        <p:txBody>
          <a:bodyPr/>
          <a:lstStyle/>
          <a:p>
            <a:fld id="{799C26FD-E1A0-49B8-8B03-25A733166562}" type="slidenum">
              <a:rPr lang="en-US" smtClean="0"/>
              <a:t>19</a:t>
            </a:fld>
            <a:endParaRPr lang="en-US" dirty="0"/>
          </a:p>
        </p:txBody>
      </p:sp>
    </p:spTree>
    <p:extLst>
      <p:ext uri="{BB962C8B-B14F-4D97-AF65-F5344CB8AC3E}">
        <p14:creationId xmlns:p14="http://schemas.microsoft.com/office/powerpoint/2010/main" val="53897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cadata – Home Values in California</a:t>
            </a:r>
          </a:p>
        </p:txBody>
      </p:sp>
      <p:pic>
        <p:nvPicPr>
          <p:cNvPr id="7" name="Content Placeholder 6"/>
          <p:cNvPicPr>
            <a:picLocks noGrp="1" noChangeAspect="1"/>
          </p:cNvPicPr>
          <p:nvPr>
            <p:ph idx="1"/>
          </p:nvPr>
        </p:nvPicPr>
        <p:blipFill>
          <a:blip r:embed="rId2"/>
          <a:stretch>
            <a:fillRect/>
          </a:stretch>
        </p:blipFill>
        <p:spPr>
          <a:xfrm>
            <a:off x="406400" y="1371472"/>
            <a:ext cx="11393488" cy="4996119"/>
          </a:xfrm>
          <a:prstGeom prst="rect">
            <a:avLst/>
          </a:prstGeom>
        </p:spPr>
      </p:pic>
      <p:sp>
        <p:nvSpPr>
          <p:cNvPr id="4" name="Date Placeholder 3"/>
          <p:cNvSpPr>
            <a:spLocks noGrp="1"/>
          </p:cNvSpPr>
          <p:nvPr>
            <p:ph type="dt" sz="half" idx="10"/>
          </p:nvPr>
        </p:nvSpPr>
        <p:spPr/>
        <p:txBody>
          <a:bodyPr/>
          <a:lstStyle/>
          <a:p>
            <a:fld id="{13570084-B57A-493D-8A30-572F2D9F55F8}" type="datetime1">
              <a:rPr lang="en-US" smtClean="0"/>
              <a:pPr/>
              <a:t>8/11/2018</a:t>
            </a:fld>
            <a:endParaRPr lang="en-US" dirty="0"/>
          </a:p>
        </p:txBody>
      </p:sp>
      <p:sp>
        <p:nvSpPr>
          <p:cNvPr id="5" name="Slide Number Placeholder 4"/>
          <p:cNvSpPr>
            <a:spLocks noGrp="1"/>
          </p:cNvSpPr>
          <p:nvPr>
            <p:ph type="sldNum" sz="quarter" idx="12"/>
          </p:nvPr>
        </p:nvSpPr>
        <p:spPr/>
        <p:txBody>
          <a:bodyPr/>
          <a:lstStyle/>
          <a:p>
            <a:fld id="{799C26FD-E1A0-49B8-8B03-25A733166562}" type="slidenum">
              <a:rPr lang="en-US" smtClean="0"/>
              <a:pPr/>
              <a:t>2</a:t>
            </a:fld>
            <a:endParaRPr lang="en-US" dirty="0"/>
          </a:p>
        </p:txBody>
      </p:sp>
      <p:sp>
        <p:nvSpPr>
          <p:cNvPr id="6" name="Footer Placeholder 5"/>
          <p:cNvSpPr>
            <a:spLocks noGrp="1"/>
          </p:cNvSpPr>
          <p:nvPr>
            <p:ph type="ftr" sz="quarter" idx="3"/>
          </p:nvPr>
        </p:nvSpPr>
        <p:spPr/>
        <p:txBody>
          <a:bodyPr/>
          <a:lstStyle/>
          <a:p>
            <a:r>
              <a:rPr lang="en-US"/>
              <a:t>Copyright © 2010 Simulation Educators</a:t>
            </a:r>
            <a:endParaRPr lang="en-US" dirty="0"/>
          </a:p>
        </p:txBody>
      </p:sp>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4">
                <a:tint val="45000"/>
                <a:satMod val="400000"/>
              </a:schemeClr>
            </a:duotone>
          </a:blip>
          <a:stretch>
            <a:fillRect/>
          </a:stretch>
        </p:blipFill>
        <p:spPr>
          <a:xfrm>
            <a:off x="5967413" y="2355795"/>
            <a:ext cx="4666667" cy="2980952"/>
          </a:xfrm>
          <a:prstGeom prst="rect">
            <a:avLst/>
          </a:prstGeom>
        </p:spPr>
      </p:pic>
    </p:spTree>
    <p:extLst>
      <p:ext uri="{BB962C8B-B14F-4D97-AF65-F5344CB8AC3E}">
        <p14:creationId xmlns:p14="http://schemas.microsoft.com/office/powerpoint/2010/main" val="96057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771C-8172-4514-8087-7F480FC868DE}"/>
              </a:ext>
            </a:extLst>
          </p:cNvPr>
          <p:cNvSpPr>
            <a:spLocks noGrp="1"/>
          </p:cNvSpPr>
          <p:nvPr>
            <p:ph type="title"/>
          </p:nvPr>
        </p:nvSpPr>
        <p:spPr/>
        <p:txBody>
          <a:bodyPr/>
          <a:lstStyle/>
          <a:p>
            <a:r>
              <a:rPr lang="en-US" dirty="0"/>
              <a:t>Exploratory Data Analysis (EDA) (Tukey 1977)</a:t>
            </a:r>
          </a:p>
        </p:txBody>
      </p:sp>
      <p:sp>
        <p:nvSpPr>
          <p:cNvPr id="3" name="Content Placeholder 2">
            <a:extLst>
              <a:ext uri="{FF2B5EF4-FFF2-40B4-BE49-F238E27FC236}">
                <a16:creationId xmlns:a16="http://schemas.microsoft.com/office/drawing/2014/main" id="{01B16579-61F9-4F20-9B95-172A398CD19C}"/>
              </a:ext>
            </a:extLst>
          </p:cNvPr>
          <p:cNvSpPr>
            <a:spLocks noGrp="1"/>
          </p:cNvSpPr>
          <p:nvPr>
            <p:ph sz="half" idx="1"/>
          </p:nvPr>
        </p:nvSpPr>
        <p:spPr>
          <a:xfrm>
            <a:off x="478564" y="1734796"/>
            <a:ext cx="5084748" cy="4442167"/>
          </a:xfrm>
        </p:spPr>
        <p:txBody>
          <a:bodyPr/>
          <a:lstStyle/>
          <a:p>
            <a:r>
              <a:rPr lang="en-US" dirty="0"/>
              <a:t>Descriptive statistic metrics</a:t>
            </a:r>
          </a:p>
          <a:p>
            <a:pPr lvl="1"/>
            <a:r>
              <a:rPr lang="en-US" dirty="0"/>
              <a:t>Measures of central tendency</a:t>
            </a:r>
          </a:p>
          <a:p>
            <a:pPr lvl="1"/>
            <a:r>
              <a:rPr lang="en-US" dirty="0"/>
              <a:t>Measures of deviation</a:t>
            </a:r>
          </a:p>
          <a:p>
            <a:r>
              <a:rPr lang="en-US" dirty="0"/>
              <a:t>Data distribution</a:t>
            </a:r>
          </a:p>
          <a:p>
            <a:pPr lvl="1"/>
            <a:r>
              <a:rPr lang="en-US" dirty="0"/>
              <a:t>Continuous</a:t>
            </a:r>
          </a:p>
          <a:p>
            <a:pPr lvl="1"/>
            <a:r>
              <a:rPr lang="en-US" dirty="0"/>
              <a:t>Discrete</a:t>
            </a:r>
          </a:p>
          <a:p>
            <a:r>
              <a:rPr lang="en-US" dirty="0"/>
              <a:t>Graphical metrics</a:t>
            </a:r>
          </a:p>
          <a:p>
            <a:pPr lvl="1"/>
            <a:r>
              <a:rPr lang="en-US" dirty="0"/>
              <a:t>Histogram </a:t>
            </a:r>
          </a:p>
          <a:p>
            <a:pPr lvl="1"/>
            <a:r>
              <a:rPr lang="en-US" dirty="0"/>
              <a:t>Scatterplot</a:t>
            </a:r>
          </a:p>
          <a:p>
            <a:pPr lvl="1"/>
            <a:r>
              <a:rPr lang="en-US" dirty="0"/>
              <a:t>Box plot </a:t>
            </a:r>
          </a:p>
        </p:txBody>
      </p:sp>
      <p:graphicFrame>
        <p:nvGraphicFramePr>
          <p:cNvPr id="9" name="Content Placeholder 8">
            <a:extLst>
              <a:ext uri="{FF2B5EF4-FFF2-40B4-BE49-F238E27FC236}">
                <a16:creationId xmlns:a16="http://schemas.microsoft.com/office/drawing/2014/main" id="{BD5D3BA4-086C-4F54-91D0-923C91781AF3}"/>
              </a:ext>
            </a:extLst>
          </p:cNvPr>
          <p:cNvGraphicFramePr>
            <a:graphicFrameLocks noGrp="1"/>
          </p:cNvGraphicFramePr>
          <p:nvPr>
            <p:ph sz="half" idx="2"/>
            <p:extLst>
              <p:ext uri="{D42A27DB-BD31-4B8C-83A1-F6EECF244321}">
                <p14:modId xmlns:p14="http://schemas.microsoft.com/office/powerpoint/2010/main" val="1276416617"/>
              </p:ext>
            </p:extLst>
          </p:nvPr>
        </p:nvGraphicFramePr>
        <p:xfrm>
          <a:off x="5563312" y="1825625"/>
          <a:ext cx="6150126" cy="2966720"/>
        </p:xfrm>
        <a:graphic>
          <a:graphicData uri="http://schemas.openxmlformats.org/drawingml/2006/table">
            <a:tbl>
              <a:tblPr firstRow="1" bandRow="1">
                <a:tableStyleId>{5C22544A-7EE6-4342-B048-85BDC9FD1C3A}</a:tableStyleId>
              </a:tblPr>
              <a:tblGrid>
                <a:gridCol w="1025021">
                  <a:extLst>
                    <a:ext uri="{9D8B030D-6E8A-4147-A177-3AD203B41FA5}">
                      <a16:colId xmlns:a16="http://schemas.microsoft.com/office/drawing/2014/main" val="1900230984"/>
                    </a:ext>
                  </a:extLst>
                </a:gridCol>
                <a:gridCol w="1025021">
                  <a:extLst>
                    <a:ext uri="{9D8B030D-6E8A-4147-A177-3AD203B41FA5}">
                      <a16:colId xmlns:a16="http://schemas.microsoft.com/office/drawing/2014/main" val="4223694216"/>
                    </a:ext>
                  </a:extLst>
                </a:gridCol>
                <a:gridCol w="1025021">
                  <a:extLst>
                    <a:ext uri="{9D8B030D-6E8A-4147-A177-3AD203B41FA5}">
                      <a16:colId xmlns:a16="http://schemas.microsoft.com/office/drawing/2014/main" val="1837539641"/>
                    </a:ext>
                  </a:extLst>
                </a:gridCol>
                <a:gridCol w="1025021">
                  <a:extLst>
                    <a:ext uri="{9D8B030D-6E8A-4147-A177-3AD203B41FA5}">
                      <a16:colId xmlns:a16="http://schemas.microsoft.com/office/drawing/2014/main" val="87930724"/>
                    </a:ext>
                  </a:extLst>
                </a:gridCol>
                <a:gridCol w="1025021">
                  <a:extLst>
                    <a:ext uri="{9D8B030D-6E8A-4147-A177-3AD203B41FA5}">
                      <a16:colId xmlns:a16="http://schemas.microsoft.com/office/drawing/2014/main" val="610568403"/>
                    </a:ext>
                  </a:extLst>
                </a:gridCol>
                <a:gridCol w="1025021">
                  <a:extLst>
                    <a:ext uri="{9D8B030D-6E8A-4147-A177-3AD203B41FA5}">
                      <a16:colId xmlns:a16="http://schemas.microsoft.com/office/drawing/2014/main" val="1533574394"/>
                    </a:ext>
                  </a:extLst>
                </a:gridCol>
              </a:tblGrid>
              <a:tr h="370840">
                <a:tc gridSpan="2">
                  <a:txBody>
                    <a:bodyPr/>
                    <a:lstStyle/>
                    <a:p>
                      <a:pPr algn="ctr" fontAlgn="b"/>
                      <a:r>
                        <a:rPr lang="en-US" sz="1800" b="1" i="0" u="none" strike="noStrike" dirty="0">
                          <a:solidFill>
                            <a:schemeClr val="bg1"/>
                          </a:solidFill>
                          <a:effectLst/>
                          <a:latin typeface="Calibri" panose="020F0502020204030204" pitchFamily="34" charset="0"/>
                        </a:rPr>
                        <a:t>edema</a:t>
                      </a:r>
                    </a:p>
                  </a:txBody>
                  <a:tcPr marL="9525" marR="9525" marT="9525" marB="0" anchor="b">
                    <a:solidFill>
                      <a:srgbClr val="0070C0"/>
                    </a:solidFill>
                  </a:tcPr>
                </a:tc>
                <a:tc hMerge="1">
                  <a:txBody>
                    <a:bodyPr/>
                    <a:lstStyle/>
                    <a:p>
                      <a:endParaRPr lang="en-US"/>
                    </a:p>
                  </a:txBody>
                  <a:tcPr/>
                </a:tc>
                <a:tc gridSpan="2">
                  <a:txBody>
                    <a:bodyPr/>
                    <a:lstStyle/>
                    <a:p>
                      <a:pPr algn="ctr" fontAlgn="b"/>
                      <a:r>
                        <a:rPr lang="en-US" sz="1800" b="1" i="0" u="none" strike="noStrike" dirty="0" err="1">
                          <a:solidFill>
                            <a:schemeClr val="bg1"/>
                          </a:solidFill>
                          <a:effectLst/>
                          <a:latin typeface="Calibri" panose="020F0502020204030204" pitchFamily="34" charset="0"/>
                        </a:rPr>
                        <a:t>bili</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tc hMerge="1">
                  <a:txBody>
                    <a:bodyPr/>
                    <a:lstStyle/>
                    <a:p>
                      <a:endParaRPr lang="en-US"/>
                    </a:p>
                  </a:txBody>
                  <a:tcPr/>
                </a:tc>
                <a:tc gridSpan="2">
                  <a:txBody>
                    <a:bodyPr/>
                    <a:lstStyle/>
                    <a:p>
                      <a:pPr algn="ctr" fontAlgn="b"/>
                      <a:r>
                        <a:rPr lang="en-US" sz="1800" b="1" i="0" u="none" strike="noStrike" dirty="0" err="1">
                          <a:solidFill>
                            <a:schemeClr val="bg1"/>
                          </a:solidFill>
                          <a:effectLst/>
                          <a:latin typeface="Calibri" panose="020F0502020204030204" pitchFamily="34" charset="0"/>
                        </a:rPr>
                        <a:t>chol</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tc hMerge="1">
                  <a:txBody>
                    <a:bodyPr/>
                    <a:lstStyle/>
                    <a:p>
                      <a:endParaRPr lang="en-US"/>
                    </a:p>
                  </a:txBody>
                  <a:tcPr/>
                </a:tc>
                <a:extLst>
                  <a:ext uri="{0D108BD9-81ED-4DB2-BD59-A6C34878D82A}">
                    <a16:rowId xmlns:a16="http://schemas.microsoft.com/office/drawing/2014/main" val="4175431623"/>
                  </a:ext>
                </a:extLst>
              </a:tr>
              <a:tr h="370840">
                <a:tc>
                  <a:txBody>
                    <a:bodyPr/>
                    <a:lstStyle/>
                    <a:p>
                      <a:pPr algn="r" fontAlgn="b"/>
                      <a:r>
                        <a:rPr lang="en-US" sz="1800" b="0" i="0" u="none" strike="noStrike" dirty="0">
                          <a:solidFill>
                            <a:srgbClr val="000000"/>
                          </a:solidFill>
                          <a:effectLst/>
                          <a:latin typeface="Calibri" panose="020F0502020204030204" pitchFamily="34" charset="0"/>
                        </a:rPr>
                        <a:t>Min.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Min.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0.3</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Min.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120</a:t>
                      </a:r>
                    </a:p>
                  </a:txBody>
                  <a:tcPr marL="9525" marR="9525" marT="9525" marB="0" anchor="b"/>
                </a:tc>
                <a:extLst>
                  <a:ext uri="{0D108BD9-81ED-4DB2-BD59-A6C34878D82A}">
                    <a16:rowId xmlns:a16="http://schemas.microsoft.com/office/drawing/2014/main" val="1105184206"/>
                  </a:ext>
                </a:extLst>
              </a:tr>
              <a:tr h="370840">
                <a:tc>
                  <a:txBody>
                    <a:bodyPr/>
                    <a:lstStyle/>
                    <a:p>
                      <a:pPr algn="r" fontAlgn="b"/>
                      <a:r>
                        <a:rPr lang="en-US" sz="1800" b="0" i="0" u="none" strike="noStrike" dirty="0">
                          <a:solidFill>
                            <a:srgbClr val="000000"/>
                          </a:solidFill>
                          <a:effectLst/>
                          <a:latin typeface="Calibri" panose="020F0502020204030204" pitchFamily="34" charset="0"/>
                        </a:rPr>
                        <a:t>1st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1st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0.8</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1st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249.5</a:t>
                      </a:r>
                    </a:p>
                  </a:txBody>
                  <a:tcPr marL="9525" marR="9525" marT="9525" marB="0" anchor="b"/>
                </a:tc>
                <a:extLst>
                  <a:ext uri="{0D108BD9-81ED-4DB2-BD59-A6C34878D82A}">
                    <a16:rowId xmlns:a16="http://schemas.microsoft.com/office/drawing/2014/main" val="899090065"/>
                  </a:ext>
                </a:extLst>
              </a:tr>
              <a:tr h="370840">
                <a:tc>
                  <a:txBody>
                    <a:bodyPr/>
                    <a:lstStyle/>
                    <a:p>
                      <a:pPr algn="r" fontAlgn="b"/>
                      <a:r>
                        <a:rPr lang="en-US" sz="1800" b="0" i="0" u="none" strike="noStrike" dirty="0">
                          <a:solidFill>
                            <a:srgbClr val="000000"/>
                          </a:solidFill>
                          <a:effectLst/>
                          <a:latin typeface="Calibri" panose="020F0502020204030204" pitchFamily="34" charset="0"/>
                        </a:rPr>
                        <a:t>Median :</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Median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1.4</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Median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309.5</a:t>
                      </a:r>
                    </a:p>
                  </a:txBody>
                  <a:tcPr marL="9525" marR="9525" marT="9525" marB="0" anchor="b"/>
                </a:tc>
                <a:extLst>
                  <a:ext uri="{0D108BD9-81ED-4DB2-BD59-A6C34878D82A}">
                    <a16:rowId xmlns:a16="http://schemas.microsoft.com/office/drawing/2014/main" val="3459324365"/>
                  </a:ext>
                </a:extLst>
              </a:tr>
              <a:tr h="370840">
                <a:tc>
                  <a:txBody>
                    <a:bodyPr/>
                    <a:lstStyle/>
                    <a:p>
                      <a:pPr algn="r" fontAlgn="b"/>
                      <a:r>
                        <a:rPr lang="en-US" sz="1800" b="0" i="0" u="none" strike="noStrike" dirty="0">
                          <a:solidFill>
                            <a:srgbClr val="000000"/>
                          </a:solidFill>
                          <a:effectLst/>
                          <a:latin typeface="Calibri" panose="020F0502020204030204" pitchFamily="34" charset="0"/>
                        </a:rPr>
                        <a:t>Mean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0.1005</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Mean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3.221</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Mean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369.5</a:t>
                      </a:r>
                    </a:p>
                  </a:txBody>
                  <a:tcPr marL="9525" marR="9525" marT="9525" marB="0" anchor="b"/>
                </a:tc>
                <a:extLst>
                  <a:ext uri="{0D108BD9-81ED-4DB2-BD59-A6C34878D82A}">
                    <a16:rowId xmlns:a16="http://schemas.microsoft.com/office/drawing/2014/main" val="1049321219"/>
                  </a:ext>
                </a:extLst>
              </a:tr>
              <a:tr h="370840">
                <a:tc>
                  <a:txBody>
                    <a:bodyPr/>
                    <a:lstStyle/>
                    <a:p>
                      <a:pPr algn="r" fontAlgn="b"/>
                      <a:r>
                        <a:rPr lang="en-US" sz="1800" b="0" i="0" u="none" strike="noStrike" dirty="0">
                          <a:solidFill>
                            <a:srgbClr val="000000"/>
                          </a:solidFill>
                          <a:effectLst/>
                          <a:latin typeface="Calibri" panose="020F0502020204030204" pitchFamily="34" charset="0"/>
                        </a:rPr>
                        <a:t>3rd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3rd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3.4</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3rd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400</a:t>
                      </a:r>
                    </a:p>
                  </a:txBody>
                  <a:tcPr marL="9525" marR="9525" marT="9525" marB="0" anchor="b"/>
                </a:tc>
                <a:extLst>
                  <a:ext uri="{0D108BD9-81ED-4DB2-BD59-A6C34878D82A}">
                    <a16:rowId xmlns:a16="http://schemas.microsoft.com/office/drawing/2014/main" val="531828239"/>
                  </a:ext>
                </a:extLst>
              </a:tr>
              <a:tr h="370840">
                <a:tc>
                  <a:txBody>
                    <a:bodyPr/>
                    <a:lstStyle/>
                    <a:p>
                      <a:pPr algn="r" fontAlgn="b"/>
                      <a:r>
                        <a:rPr lang="en-US" sz="1800" b="0" i="0" u="none" strike="noStrike" dirty="0">
                          <a:solidFill>
                            <a:srgbClr val="000000"/>
                          </a:solidFill>
                          <a:effectLst/>
                          <a:latin typeface="Calibri" panose="020F0502020204030204" pitchFamily="34" charset="0"/>
                        </a:rPr>
                        <a:t>Max.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Max.   :</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28</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Max.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1775</a:t>
                      </a:r>
                    </a:p>
                  </a:txBody>
                  <a:tcPr marL="9525" marR="9525" marT="9525" marB="0" anchor="b"/>
                </a:tc>
                <a:extLst>
                  <a:ext uri="{0D108BD9-81ED-4DB2-BD59-A6C34878D82A}">
                    <a16:rowId xmlns:a16="http://schemas.microsoft.com/office/drawing/2014/main" val="1770649576"/>
                  </a:ext>
                </a:extLst>
              </a:tr>
              <a:tr h="370840">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NA's   :</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134</a:t>
                      </a:r>
                    </a:p>
                  </a:txBody>
                  <a:tcPr marL="9525" marR="9525" marT="9525" marB="0" anchor="b"/>
                </a:tc>
                <a:extLst>
                  <a:ext uri="{0D108BD9-81ED-4DB2-BD59-A6C34878D82A}">
                    <a16:rowId xmlns:a16="http://schemas.microsoft.com/office/drawing/2014/main" val="2068119845"/>
                  </a:ext>
                </a:extLst>
              </a:tr>
            </a:tbl>
          </a:graphicData>
        </a:graphic>
      </p:graphicFrame>
      <p:sp>
        <p:nvSpPr>
          <p:cNvPr id="5" name="Date Placeholder 4">
            <a:extLst>
              <a:ext uri="{FF2B5EF4-FFF2-40B4-BE49-F238E27FC236}">
                <a16:creationId xmlns:a16="http://schemas.microsoft.com/office/drawing/2014/main" id="{E8930AA8-E12B-4C85-B2FF-B4569753ABDA}"/>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3467B094-EB22-4A32-B95C-2F5249C4ABAF}"/>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ED6D03B0-7A10-4332-A120-DD23C4C732A5}"/>
              </a:ext>
            </a:extLst>
          </p:cNvPr>
          <p:cNvSpPr>
            <a:spLocks noGrp="1"/>
          </p:cNvSpPr>
          <p:nvPr>
            <p:ph type="sldNum" sz="quarter" idx="12"/>
          </p:nvPr>
        </p:nvSpPr>
        <p:spPr/>
        <p:txBody>
          <a:bodyPr/>
          <a:lstStyle/>
          <a:p>
            <a:fld id="{799C26FD-E1A0-49B8-8B03-25A733166562}" type="slidenum">
              <a:rPr lang="en-US" smtClean="0"/>
              <a:t>20</a:t>
            </a:fld>
            <a:endParaRPr lang="en-US" dirty="0"/>
          </a:p>
        </p:txBody>
      </p:sp>
    </p:spTree>
    <p:extLst>
      <p:ext uri="{BB962C8B-B14F-4D97-AF65-F5344CB8AC3E}">
        <p14:creationId xmlns:p14="http://schemas.microsoft.com/office/powerpoint/2010/main" val="3799370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6FB3-418B-4C10-96D7-93C73286E1E5}"/>
              </a:ext>
            </a:extLst>
          </p:cNvPr>
          <p:cNvSpPr>
            <a:spLocks noGrp="1"/>
          </p:cNvSpPr>
          <p:nvPr>
            <p:ph type="title"/>
          </p:nvPr>
        </p:nvSpPr>
        <p:spPr/>
        <p:txBody>
          <a:bodyPr/>
          <a:lstStyle/>
          <a:p>
            <a:r>
              <a:rPr lang="en-US" dirty="0"/>
              <a:t>Transform Data for Analysis and/or Modeling</a:t>
            </a:r>
          </a:p>
        </p:txBody>
      </p:sp>
      <p:sp>
        <p:nvSpPr>
          <p:cNvPr id="3" name="Content Placeholder 2">
            <a:extLst>
              <a:ext uri="{FF2B5EF4-FFF2-40B4-BE49-F238E27FC236}">
                <a16:creationId xmlns:a16="http://schemas.microsoft.com/office/drawing/2014/main" id="{B01CD799-C00E-4385-8B3C-53D60FAC14D7}"/>
              </a:ext>
            </a:extLst>
          </p:cNvPr>
          <p:cNvSpPr>
            <a:spLocks noGrp="1"/>
          </p:cNvSpPr>
          <p:nvPr>
            <p:ph sz="half" idx="1"/>
          </p:nvPr>
        </p:nvSpPr>
        <p:spPr>
          <a:xfrm>
            <a:off x="512748" y="1825625"/>
            <a:ext cx="5095226" cy="4351338"/>
          </a:xfrm>
        </p:spPr>
        <p:txBody>
          <a:bodyPr>
            <a:normAutofit lnSpcReduction="10000"/>
          </a:bodyPr>
          <a:lstStyle/>
          <a:p>
            <a:pPr marL="0" indent="0">
              <a:buNone/>
            </a:pPr>
            <a:r>
              <a:rPr lang="en-US" dirty="0"/>
              <a:t>&gt; </a:t>
            </a:r>
            <a:r>
              <a:rPr lang="en-US" sz="2000" dirty="0">
                <a:latin typeface="Lucida Console" panose="020B0609040504020204" pitchFamily="49" charset="0"/>
              </a:rPr>
              <a:t>pbc1&lt;-</a:t>
            </a:r>
            <a:r>
              <a:rPr lang="en-US" sz="2000" dirty="0" err="1">
                <a:latin typeface="Lucida Console" panose="020B0609040504020204" pitchFamily="49" charset="0"/>
              </a:rPr>
              <a:t>pbc</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&gt; pbc1$Years &lt;- pbc1$days/365</a:t>
            </a:r>
          </a:p>
          <a:p>
            <a:pPr marL="0" indent="0">
              <a:buNone/>
            </a:pPr>
            <a:r>
              <a:rPr lang="en-US" sz="2000" dirty="0">
                <a:latin typeface="Lucida Console" panose="020B0609040504020204" pitchFamily="49" charset="0"/>
              </a:rPr>
              <a:t>&gt; pbc1$Age   &lt;- pbc1$age/365</a:t>
            </a:r>
          </a:p>
          <a:p>
            <a:pPr marL="0" indent="0">
              <a:buNone/>
            </a:pPr>
            <a:r>
              <a:rPr lang="en-US" sz="2000" dirty="0">
                <a:latin typeface="Lucida Console" panose="020B0609040504020204" pitchFamily="49" charset="0"/>
              </a:rPr>
              <a:t>&gt; </a:t>
            </a:r>
            <a:r>
              <a:rPr lang="en-US" sz="2000" dirty="0" err="1">
                <a:latin typeface="Lucida Console" panose="020B0609040504020204" pitchFamily="49" charset="0"/>
              </a:rPr>
              <a:t>pbc$Status</a:t>
            </a:r>
            <a:r>
              <a:rPr lang="en-US" sz="2000" dirty="0">
                <a:latin typeface="Lucida Console" panose="020B0609040504020204" pitchFamily="49" charset="0"/>
              </a:rPr>
              <a:t> &lt;-</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ifelse</a:t>
            </a:r>
            <a:r>
              <a:rPr lang="en-US" sz="2000" dirty="0">
                <a:latin typeface="Lucida Console" panose="020B0609040504020204" pitchFamily="49" charset="0"/>
              </a:rPr>
              <a:t>(</a:t>
            </a:r>
            <a:r>
              <a:rPr lang="en-US" sz="2000" dirty="0" err="1">
                <a:latin typeface="Lucida Console" panose="020B0609040504020204" pitchFamily="49" charset="0"/>
              </a:rPr>
              <a:t>pbc$status</a:t>
            </a:r>
            <a:r>
              <a:rPr lang="en-US" sz="2000" dirty="0">
                <a:latin typeface="Lucida Console" panose="020B0609040504020204" pitchFamily="49" charset="0"/>
              </a:rPr>
              <a:t> &gt; 0,"T","F")</a:t>
            </a:r>
          </a:p>
          <a:p>
            <a:pPr marL="0" indent="0">
              <a:buNone/>
            </a:pPr>
            <a:r>
              <a:rPr lang="en-US" sz="2000" dirty="0">
                <a:latin typeface="Lucida Console" panose="020B0609040504020204" pitchFamily="49" charset="0"/>
              </a:rPr>
              <a:t>&gt; </a:t>
            </a:r>
            <a:r>
              <a:rPr lang="en-US" sz="2000" dirty="0" err="1">
                <a:latin typeface="Lucida Console" panose="020B0609040504020204" pitchFamily="49" charset="0"/>
              </a:rPr>
              <a:t>pbc$status</a:t>
            </a:r>
            <a:endParaRPr lang="en-US" sz="2000" dirty="0">
              <a:latin typeface="Lucida Console" panose="020B0609040504020204" pitchFamily="49" charset="0"/>
            </a:endParaRPr>
          </a:p>
        </p:txBody>
      </p:sp>
      <p:sp>
        <p:nvSpPr>
          <p:cNvPr id="4" name="Content Placeholder 3">
            <a:extLst>
              <a:ext uri="{FF2B5EF4-FFF2-40B4-BE49-F238E27FC236}">
                <a16:creationId xmlns:a16="http://schemas.microsoft.com/office/drawing/2014/main" id="{FA5BDDD0-6DF0-42F1-A585-9AA05EE760BF}"/>
              </a:ext>
            </a:extLst>
          </p:cNvPr>
          <p:cNvSpPr>
            <a:spLocks noGrp="1"/>
          </p:cNvSpPr>
          <p:nvPr>
            <p:ph sz="half" idx="2"/>
          </p:nvPr>
        </p:nvSpPr>
        <p:spPr>
          <a:xfrm>
            <a:off x="5607974" y="1825625"/>
            <a:ext cx="6192140" cy="4351338"/>
          </a:xfrm>
        </p:spPr>
        <p:txBody>
          <a:bodyPr>
            <a:normAutofit lnSpcReduction="10000"/>
          </a:bodyPr>
          <a:lstStyle/>
          <a:p>
            <a:pPr marL="0" indent="0">
              <a:buNone/>
            </a:pPr>
            <a:r>
              <a:rPr lang="en-US" sz="1400" dirty="0" err="1">
                <a:latin typeface="Lucida Console" panose="020B0609040504020204" pitchFamily="49" charset="0"/>
              </a:rPr>
              <a:t>pbc$status</a:t>
            </a:r>
            <a:endParaRPr lang="en-US" sz="1400" dirty="0">
              <a:latin typeface="Lucida Console" panose="020B0609040504020204" pitchFamily="49" charset="0"/>
            </a:endParaRPr>
          </a:p>
          <a:p>
            <a:pPr marL="0" indent="0">
              <a:buNone/>
            </a:pPr>
            <a:r>
              <a:rPr lang="en-US" sz="1400" dirty="0">
                <a:latin typeface="Lucida Console" panose="020B0609040504020204" pitchFamily="49" charset="0"/>
              </a:rPr>
              <a:t>  [1] "T" "F" "T" "T" "F" "T" "F" "T" "T" "T" "T" "T"</a:t>
            </a:r>
          </a:p>
          <a:p>
            <a:pPr marL="0" indent="0">
              <a:buNone/>
            </a:pPr>
            <a:r>
              <a:rPr lang="en-US" sz="1400" dirty="0">
                <a:latin typeface="Lucida Console" panose="020B0609040504020204" pitchFamily="49" charset="0"/>
              </a:rPr>
              <a:t> [13] "F" "T" "T" "F" "T" "T" "F" "T" "F" "T" "T" "T"</a:t>
            </a:r>
          </a:p>
          <a:p>
            <a:pPr marL="0" indent="0">
              <a:buNone/>
            </a:pPr>
            <a:r>
              <a:rPr lang="en-US" sz="1400" dirty="0">
                <a:latin typeface="Lucida Console" panose="020B0609040504020204" pitchFamily="49" charset="0"/>
              </a:rPr>
              <a:t> [25] "F" "T" "T" "T" "F" "T" "T" "F" "T" "F" "T" "F"</a:t>
            </a:r>
          </a:p>
          <a:p>
            <a:pPr marL="0" indent="0">
              <a:buNone/>
            </a:pPr>
            <a:r>
              <a:rPr lang="en-US" sz="1400" dirty="0">
                <a:latin typeface="Lucida Console" panose="020B0609040504020204" pitchFamily="49" charset="0"/>
              </a:rPr>
              <a:t> [37] "T" "T" "T" "F" "T" "F" "F" "T" "F" "T" "F" "F"</a:t>
            </a:r>
          </a:p>
          <a:p>
            <a:pPr marL="0" indent="0">
              <a:buNone/>
            </a:pPr>
            <a:r>
              <a:rPr lang="en-US" sz="1400" dirty="0">
                <a:latin typeface="Lucida Console" panose="020B0609040504020204" pitchFamily="49" charset="0"/>
              </a:rPr>
              <a:t> [49] "T" "T" "T" "T" "T" "T" "T" "T" "T" "F" "T" "F"</a:t>
            </a:r>
          </a:p>
          <a:p>
            <a:pPr marL="0" indent="0">
              <a:buNone/>
            </a:pPr>
            <a:r>
              <a:rPr lang="en-US" sz="1400" dirty="0">
                <a:latin typeface="Lucida Console" panose="020B0609040504020204" pitchFamily="49" charset="0"/>
              </a:rPr>
              <a:t> [61] "F" "T" "T" "T" "F" "T" "T" "F" "T" "F" "F" "F"</a:t>
            </a:r>
          </a:p>
          <a:p>
            <a:pPr marL="0" indent="0">
              <a:buNone/>
            </a:pPr>
            <a:r>
              <a:rPr lang="en-US" sz="1400" dirty="0">
                <a:latin typeface="Lucida Console" panose="020B0609040504020204" pitchFamily="49" charset="0"/>
              </a:rPr>
              <a:t> [73] "F" "T" "T" "T" "T" "T" "F" "T" "T" "T" "F" "F"</a:t>
            </a:r>
          </a:p>
          <a:p>
            <a:pPr marL="0" indent="0">
              <a:buNone/>
            </a:pPr>
            <a:r>
              <a:rPr lang="en-US" sz="1400" dirty="0">
                <a:latin typeface="Lucida Console" panose="020B0609040504020204" pitchFamily="49" charset="0"/>
              </a:rPr>
              <a:t> [85] "T" "T" "T" "F" "T" "T" "T" "T" "F" "T" "T" "F"</a:t>
            </a:r>
          </a:p>
          <a:p>
            <a:pPr marL="0" indent="0">
              <a:buNone/>
            </a:pPr>
            <a:r>
              <a:rPr lang="en-US" sz="1400" dirty="0">
                <a:latin typeface="Lucida Console" panose="020B0609040504020204" pitchFamily="49" charset="0"/>
              </a:rPr>
              <a:t> [97] "T" "F" "F" "T" "F" "F" "T" "T" "F" "T" "F" "T"</a:t>
            </a:r>
          </a:p>
          <a:p>
            <a:pPr marL="0" indent="0">
              <a:buNone/>
            </a:pPr>
            <a:r>
              <a:rPr lang="en-US" sz="1400" dirty="0">
                <a:latin typeface="Lucida Console" panose="020B0609040504020204" pitchFamily="49" charset="0"/>
              </a:rPr>
              <a:t>[109] "F" "T" "F" "T" "T" "T" "F" "F" "T" "T" "T" "F"</a:t>
            </a:r>
          </a:p>
          <a:p>
            <a:pPr marL="0" indent="0">
              <a:buNone/>
            </a:pPr>
            <a:r>
              <a:rPr lang="en-US" sz="1400" dirty="0">
                <a:latin typeface="Lucida Console" panose="020B0609040504020204" pitchFamily="49" charset="0"/>
              </a:rPr>
              <a:t>[121] "T" "F" "T" "F" "F" "T" "F" "T" "F" "T" "T" "F"</a:t>
            </a:r>
          </a:p>
          <a:p>
            <a:pPr marL="0" indent="0">
              <a:buNone/>
            </a:pPr>
            <a:r>
              <a:rPr lang="en-US" sz="1400" dirty="0">
                <a:latin typeface="Lucida Console" panose="020B0609040504020204" pitchFamily="49" charset="0"/>
              </a:rPr>
              <a:t>[133] "T" "F" "F" "F" "F" "T" "F" "F" "F" "T" "T" "T"</a:t>
            </a:r>
          </a:p>
          <a:p>
            <a:pPr marL="0" indent="0">
              <a:buNone/>
            </a:pPr>
            <a:r>
              <a:rPr lang="en-US" sz="1400" dirty="0">
                <a:latin typeface="Lucida Console" panose="020B0609040504020204" pitchFamily="49" charset="0"/>
              </a:rPr>
              <a:t>[145] "F" "F" "F" "T" "T" "F" "F" "T" "F" "T" "F" "T"</a:t>
            </a:r>
          </a:p>
        </p:txBody>
      </p:sp>
      <p:sp>
        <p:nvSpPr>
          <p:cNvPr id="5" name="Date Placeholder 4">
            <a:extLst>
              <a:ext uri="{FF2B5EF4-FFF2-40B4-BE49-F238E27FC236}">
                <a16:creationId xmlns:a16="http://schemas.microsoft.com/office/drawing/2014/main" id="{9A8F1B9B-9A1A-4312-8D91-EFEE3D652344}"/>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4E0E6629-0EE4-4AC7-B7BC-C30EEBC3B666}"/>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25F043F0-8908-4286-9195-6800BE07AE45}"/>
              </a:ext>
            </a:extLst>
          </p:cNvPr>
          <p:cNvSpPr>
            <a:spLocks noGrp="1"/>
          </p:cNvSpPr>
          <p:nvPr>
            <p:ph type="sldNum" sz="quarter" idx="12"/>
          </p:nvPr>
        </p:nvSpPr>
        <p:spPr/>
        <p:txBody>
          <a:bodyPr/>
          <a:lstStyle/>
          <a:p>
            <a:fld id="{799C26FD-E1A0-49B8-8B03-25A733166562}" type="slidenum">
              <a:rPr lang="en-US" smtClean="0"/>
              <a:t>21</a:t>
            </a:fld>
            <a:endParaRPr lang="en-US" dirty="0"/>
          </a:p>
        </p:txBody>
      </p:sp>
      <p:sp>
        <p:nvSpPr>
          <p:cNvPr id="10" name="Rectangle 9">
            <a:extLst>
              <a:ext uri="{FF2B5EF4-FFF2-40B4-BE49-F238E27FC236}">
                <a16:creationId xmlns:a16="http://schemas.microsoft.com/office/drawing/2014/main" id="{CCB2D0F5-8157-40BF-8BCC-13F2A8CEF06F}"/>
              </a:ext>
            </a:extLst>
          </p:cNvPr>
          <p:cNvSpPr/>
          <p:nvPr/>
        </p:nvSpPr>
        <p:spPr>
          <a:xfrm>
            <a:off x="2916335" y="2190750"/>
            <a:ext cx="2176960" cy="91137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918B267-932C-44B3-9B1A-06E7B50F5485}"/>
              </a:ext>
            </a:extLst>
          </p:cNvPr>
          <p:cNvSpPr txBox="1"/>
          <p:nvPr/>
        </p:nvSpPr>
        <p:spPr>
          <a:xfrm>
            <a:off x="3281585" y="1325563"/>
            <a:ext cx="1447512" cy="369332"/>
          </a:xfrm>
          <a:prstGeom prst="rect">
            <a:avLst/>
          </a:prstGeom>
          <a:noFill/>
          <a:ln w="19050">
            <a:solidFill>
              <a:schemeClr val="accent4"/>
            </a:solidFill>
          </a:ln>
        </p:spPr>
        <p:txBody>
          <a:bodyPr wrap="none" rtlCol="0">
            <a:spAutoFit/>
          </a:bodyPr>
          <a:lstStyle/>
          <a:p>
            <a:r>
              <a:rPr lang="en-US" b="1" dirty="0">
                <a:solidFill>
                  <a:schemeClr val="accent4"/>
                </a:solidFill>
              </a:rPr>
              <a:t>Days to Years</a:t>
            </a:r>
          </a:p>
        </p:txBody>
      </p:sp>
      <p:cxnSp>
        <p:nvCxnSpPr>
          <p:cNvPr id="13" name="Straight Arrow Connector 12">
            <a:extLst>
              <a:ext uri="{FF2B5EF4-FFF2-40B4-BE49-F238E27FC236}">
                <a16:creationId xmlns:a16="http://schemas.microsoft.com/office/drawing/2014/main" id="{D8BDE629-20C4-4D04-B66D-D28921553DA1}"/>
              </a:ext>
            </a:extLst>
          </p:cNvPr>
          <p:cNvCxnSpPr>
            <a:stCxn id="11" idx="2"/>
            <a:endCxn id="10" idx="0"/>
          </p:cNvCxnSpPr>
          <p:nvPr/>
        </p:nvCxnSpPr>
        <p:spPr>
          <a:xfrm flipH="1">
            <a:off x="4004815" y="1694895"/>
            <a:ext cx="526" cy="49585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ECB88CE-A052-4960-9652-A08CFD54F673}"/>
              </a:ext>
            </a:extLst>
          </p:cNvPr>
          <p:cNvSpPr/>
          <p:nvPr/>
        </p:nvSpPr>
        <p:spPr>
          <a:xfrm>
            <a:off x="3606325" y="3332860"/>
            <a:ext cx="1862983" cy="42301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82A89049-B54B-4CEB-9220-94F9C6D7A17F}"/>
              </a:ext>
            </a:extLst>
          </p:cNvPr>
          <p:cNvCxnSpPr>
            <a:stCxn id="14" idx="2"/>
            <a:endCxn id="4" idx="1"/>
          </p:cNvCxnSpPr>
          <p:nvPr/>
        </p:nvCxnSpPr>
        <p:spPr>
          <a:xfrm rot="16200000" flipH="1">
            <a:off x="4950187" y="3343507"/>
            <a:ext cx="245416" cy="1070157"/>
          </a:xfrm>
          <a:prstGeom prst="bentConnector2">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77F528-46DD-49FB-9959-9F9324BB2003}"/>
              </a:ext>
            </a:extLst>
          </p:cNvPr>
          <p:cNvSpPr txBox="1"/>
          <p:nvPr/>
        </p:nvSpPr>
        <p:spPr>
          <a:xfrm>
            <a:off x="4495983" y="4048297"/>
            <a:ext cx="1042658" cy="369332"/>
          </a:xfrm>
          <a:prstGeom prst="rect">
            <a:avLst/>
          </a:prstGeom>
          <a:noFill/>
        </p:spPr>
        <p:txBody>
          <a:bodyPr wrap="none" rtlCol="0">
            <a:spAutoFit/>
          </a:bodyPr>
          <a:lstStyle/>
          <a:p>
            <a:r>
              <a:rPr lang="en-US" b="1" dirty="0">
                <a:solidFill>
                  <a:schemeClr val="accent4"/>
                </a:solidFill>
              </a:rPr>
              <a:t>0,1 to </a:t>
            </a:r>
            <a:r>
              <a:rPr lang="en-US" b="1" dirty="0" err="1">
                <a:solidFill>
                  <a:schemeClr val="accent4"/>
                </a:solidFill>
              </a:rPr>
              <a:t>T,F</a:t>
            </a:r>
            <a:endParaRPr lang="en-US" b="1" dirty="0">
              <a:solidFill>
                <a:schemeClr val="accent4"/>
              </a:solidFill>
            </a:endParaRPr>
          </a:p>
        </p:txBody>
      </p:sp>
      <p:sp>
        <p:nvSpPr>
          <p:cNvPr id="18" name="TextBox 17">
            <a:extLst>
              <a:ext uri="{FF2B5EF4-FFF2-40B4-BE49-F238E27FC236}">
                <a16:creationId xmlns:a16="http://schemas.microsoft.com/office/drawing/2014/main" id="{7D101580-09D1-4DB8-A460-9C48E9D8AF11}"/>
              </a:ext>
            </a:extLst>
          </p:cNvPr>
          <p:cNvSpPr txBox="1"/>
          <p:nvPr/>
        </p:nvSpPr>
        <p:spPr>
          <a:xfrm>
            <a:off x="3072179" y="4650964"/>
            <a:ext cx="2416046" cy="646331"/>
          </a:xfrm>
          <a:prstGeom prst="rect">
            <a:avLst/>
          </a:prstGeom>
          <a:noFill/>
        </p:spPr>
        <p:txBody>
          <a:bodyPr wrap="none" rtlCol="0">
            <a:spAutoFit/>
          </a:bodyPr>
          <a:lstStyle/>
          <a:p>
            <a:r>
              <a:rPr lang="en-US" b="1" dirty="0">
                <a:solidFill>
                  <a:schemeClr val="accent4"/>
                </a:solidFill>
                <a:latin typeface="Lucida Console" panose="020B0609040504020204" pitchFamily="49" charset="0"/>
              </a:rPr>
              <a:t>True  = Death</a:t>
            </a:r>
          </a:p>
          <a:p>
            <a:r>
              <a:rPr lang="en-US" b="1" dirty="0">
                <a:solidFill>
                  <a:schemeClr val="accent4"/>
                </a:solidFill>
                <a:latin typeface="Lucida Console" panose="020B0609040504020204" pitchFamily="49" charset="0"/>
              </a:rPr>
              <a:t>False = No Death</a:t>
            </a:r>
          </a:p>
        </p:txBody>
      </p:sp>
    </p:spTree>
    <p:extLst>
      <p:ext uri="{BB962C8B-B14F-4D97-AF65-F5344CB8AC3E}">
        <p14:creationId xmlns:p14="http://schemas.microsoft.com/office/powerpoint/2010/main" val="1935801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3E747-BC3E-463B-94AA-912CF1931C0E}"/>
              </a:ext>
            </a:extLst>
          </p:cNvPr>
          <p:cNvSpPr>
            <a:spLocks noGrp="1"/>
          </p:cNvSpPr>
          <p:nvPr>
            <p:ph type="title"/>
          </p:nvPr>
        </p:nvSpPr>
        <p:spPr/>
        <p:txBody>
          <a:bodyPr/>
          <a:lstStyle/>
          <a:p>
            <a:r>
              <a:rPr lang="en-US" dirty="0"/>
              <a:t>Drop Replaced Data</a:t>
            </a:r>
          </a:p>
        </p:txBody>
      </p:sp>
      <p:sp>
        <p:nvSpPr>
          <p:cNvPr id="3" name="Content Placeholder 2">
            <a:extLst>
              <a:ext uri="{FF2B5EF4-FFF2-40B4-BE49-F238E27FC236}">
                <a16:creationId xmlns:a16="http://schemas.microsoft.com/office/drawing/2014/main" id="{18541E7F-941E-45C6-8A94-B8EA7B04043D}"/>
              </a:ext>
            </a:extLst>
          </p:cNvPr>
          <p:cNvSpPr>
            <a:spLocks noGrp="1"/>
          </p:cNvSpPr>
          <p:nvPr>
            <p:ph sz="half" idx="1"/>
          </p:nvPr>
        </p:nvSpPr>
        <p:spPr>
          <a:xfrm>
            <a:off x="406400" y="1825625"/>
            <a:ext cx="4174146" cy="4351338"/>
          </a:xfrm>
        </p:spPr>
        <p:txBody>
          <a:bodyPr>
            <a:normAutofit/>
          </a:bodyPr>
          <a:lstStyle/>
          <a:p>
            <a:pPr marL="0" indent="0">
              <a:buNone/>
            </a:pPr>
            <a:r>
              <a:rPr lang="en-US" sz="2000" dirty="0">
                <a:latin typeface="Lucida Console" panose="020B0609040504020204" pitchFamily="49" charset="0"/>
              </a:rPr>
              <a:t>&gt; pbc2&lt;-pbc1[,2:21]</a:t>
            </a:r>
          </a:p>
          <a:p>
            <a:pPr marL="0" indent="0">
              <a:buNone/>
            </a:pPr>
            <a:r>
              <a:rPr lang="en-US" sz="2000" dirty="0">
                <a:latin typeface="Lucida Console" panose="020B0609040504020204" pitchFamily="49" charset="0"/>
              </a:rPr>
              <a:t>&gt; head(pbc2)</a:t>
            </a:r>
          </a:p>
        </p:txBody>
      </p:sp>
      <p:sp>
        <p:nvSpPr>
          <p:cNvPr id="4" name="Content Placeholder 3">
            <a:extLst>
              <a:ext uri="{FF2B5EF4-FFF2-40B4-BE49-F238E27FC236}">
                <a16:creationId xmlns:a16="http://schemas.microsoft.com/office/drawing/2014/main" id="{C8A21FEB-9F63-47B0-A867-55864D872796}"/>
              </a:ext>
            </a:extLst>
          </p:cNvPr>
          <p:cNvSpPr>
            <a:spLocks noGrp="1"/>
          </p:cNvSpPr>
          <p:nvPr>
            <p:ph sz="half" idx="2"/>
          </p:nvPr>
        </p:nvSpPr>
        <p:spPr>
          <a:xfrm>
            <a:off x="4930923" y="1325563"/>
            <a:ext cx="6854677" cy="4955596"/>
          </a:xfrm>
        </p:spPr>
        <p:txBody>
          <a:bodyPr>
            <a:normAutofit/>
          </a:bodyPr>
          <a:lstStyle/>
          <a:p>
            <a:pPr marL="0" indent="0">
              <a:buNone/>
            </a:pPr>
            <a:r>
              <a:rPr lang="en-US" sz="1400" dirty="0">
                <a:latin typeface="Lucida Console" panose="020B0609040504020204" pitchFamily="49" charset="0"/>
              </a:rPr>
              <a:t>  status treatment      age  sex ascites </a:t>
            </a:r>
            <a:r>
              <a:rPr lang="en-US" sz="1400" dirty="0" err="1">
                <a:latin typeface="Lucida Console" panose="020B0609040504020204" pitchFamily="49" charset="0"/>
              </a:rPr>
              <a:t>hepatom</a:t>
            </a:r>
            <a:r>
              <a:rPr lang="en-US" sz="1400" dirty="0">
                <a:latin typeface="Lucida Console" panose="020B0609040504020204" pitchFamily="49" charset="0"/>
              </a:rPr>
              <a:t>  spiders</a:t>
            </a:r>
          </a:p>
          <a:p>
            <a:pPr marL="0" indent="0">
              <a:buNone/>
            </a:pPr>
            <a:r>
              <a:rPr lang="en-US" sz="1400" dirty="0">
                <a:latin typeface="Lucida Console" panose="020B0609040504020204" pitchFamily="49" charset="0"/>
              </a:rPr>
              <a:t>1      T         1    21464    1       1       1       1</a:t>
            </a:r>
          </a:p>
          <a:p>
            <a:pPr marL="0" indent="0">
              <a:buNone/>
            </a:pPr>
            <a:r>
              <a:rPr lang="en-US" sz="1400" dirty="0">
                <a:latin typeface="Lucida Console" panose="020B0609040504020204" pitchFamily="49" charset="0"/>
              </a:rPr>
              <a:t>2      T         1    20617    1       0       1       1</a:t>
            </a:r>
          </a:p>
          <a:p>
            <a:pPr marL="0" indent="0">
              <a:buNone/>
            </a:pPr>
            <a:r>
              <a:rPr lang="en-US" sz="1400" dirty="0">
                <a:latin typeface="Lucida Console" panose="020B0609040504020204" pitchFamily="49" charset="0"/>
              </a:rPr>
              <a:t>3      T         1    25594    0       0       0       0</a:t>
            </a:r>
          </a:p>
          <a:p>
            <a:pPr marL="0" indent="0">
              <a:buNone/>
            </a:pPr>
            <a:r>
              <a:rPr lang="en-US" sz="1400" dirty="0">
                <a:latin typeface="Lucida Console" panose="020B0609040504020204" pitchFamily="49" charset="0"/>
              </a:rPr>
              <a:t>4      T         1    19994    1       0       1       1</a:t>
            </a:r>
          </a:p>
          <a:p>
            <a:pPr marL="0" indent="0">
              <a:buNone/>
            </a:pPr>
            <a:r>
              <a:rPr lang="en-US" sz="1400" dirty="0">
                <a:latin typeface="Lucida Console" panose="020B0609040504020204" pitchFamily="49" charset="0"/>
              </a:rPr>
              <a:t>  edema  </a:t>
            </a:r>
            <a:r>
              <a:rPr lang="en-US" sz="1400" dirty="0" err="1">
                <a:latin typeface="Lucida Console" panose="020B0609040504020204" pitchFamily="49" charset="0"/>
              </a:rPr>
              <a:t>bili</a:t>
            </a:r>
            <a:r>
              <a:rPr lang="en-US" sz="1400" dirty="0">
                <a:latin typeface="Lucida Console" panose="020B0609040504020204" pitchFamily="49" charset="0"/>
              </a:rPr>
              <a:t>  </a:t>
            </a:r>
            <a:r>
              <a:rPr lang="en-US" sz="1400" dirty="0" err="1">
                <a:latin typeface="Lucida Console" panose="020B0609040504020204" pitchFamily="49" charset="0"/>
              </a:rPr>
              <a:t>chol</a:t>
            </a:r>
            <a:r>
              <a:rPr lang="en-US" sz="1400" dirty="0">
                <a:latin typeface="Lucida Console" panose="020B0609040504020204" pitchFamily="49" charset="0"/>
              </a:rPr>
              <a:t> albumin copper     </a:t>
            </a:r>
            <a:r>
              <a:rPr lang="en-US" sz="1400" dirty="0" err="1">
                <a:latin typeface="Lucida Console" panose="020B0609040504020204" pitchFamily="49" charset="0"/>
              </a:rPr>
              <a:t>alk</a:t>
            </a:r>
            <a:r>
              <a:rPr lang="en-US" sz="1400" dirty="0">
                <a:latin typeface="Lucida Console" panose="020B0609040504020204" pitchFamily="49" charset="0"/>
              </a:rPr>
              <a:t>    </a:t>
            </a:r>
            <a:r>
              <a:rPr lang="en-US" sz="1400" dirty="0" err="1">
                <a:latin typeface="Lucida Console" panose="020B0609040504020204" pitchFamily="49" charset="0"/>
              </a:rPr>
              <a:t>sgot</a:t>
            </a:r>
            <a:r>
              <a:rPr lang="en-US" sz="1400" dirty="0">
                <a:latin typeface="Lucida Console" panose="020B0609040504020204" pitchFamily="49" charset="0"/>
              </a:rPr>
              <a:t>  trig</a:t>
            </a:r>
          </a:p>
          <a:p>
            <a:pPr marL="0" indent="0">
              <a:buNone/>
            </a:pPr>
            <a:r>
              <a:rPr lang="en-US" sz="1400" dirty="0">
                <a:latin typeface="Lucida Console" panose="020B0609040504020204" pitchFamily="49" charset="0"/>
              </a:rPr>
              <a:t>1   1.0  14.5   261    2.60    156  1718.0  137.95   172</a:t>
            </a:r>
          </a:p>
          <a:p>
            <a:pPr marL="0" indent="0">
              <a:buNone/>
            </a:pPr>
            <a:r>
              <a:rPr lang="en-US" sz="1400" dirty="0">
                <a:latin typeface="Lucida Console" panose="020B0609040504020204" pitchFamily="49" charset="0"/>
              </a:rPr>
              <a:t>2   0.0   1.1   302    4.14     54  7394.8  113.52    88</a:t>
            </a:r>
          </a:p>
          <a:p>
            <a:pPr marL="0" indent="0">
              <a:buNone/>
            </a:pPr>
            <a:r>
              <a:rPr lang="en-US" sz="1400" dirty="0">
                <a:latin typeface="Lucida Console" panose="020B0609040504020204" pitchFamily="49" charset="0"/>
              </a:rPr>
              <a:t>3   0.5   1.4   176    3.48    210   516.0   96.10    55</a:t>
            </a:r>
          </a:p>
          <a:p>
            <a:pPr marL="0" indent="0">
              <a:buNone/>
            </a:pPr>
            <a:r>
              <a:rPr lang="en-US" sz="1400" dirty="0">
                <a:latin typeface="Lucida Console" panose="020B0609040504020204" pitchFamily="49" charset="0"/>
              </a:rPr>
              <a:t>4   0.5   1.8   244    2.54     64  6121.8   60.63    92</a:t>
            </a:r>
          </a:p>
          <a:p>
            <a:pPr marL="0" indent="0">
              <a:buNone/>
            </a:pPr>
            <a:r>
              <a:rPr lang="en-US" sz="1400" dirty="0">
                <a:latin typeface="Lucida Console" panose="020B0609040504020204" pitchFamily="49" charset="0"/>
              </a:rPr>
              <a:t>  platelet prothrombin stage Status       Years</a:t>
            </a:r>
          </a:p>
          <a:p>
            <a:pPr marL="0" indent="0">
              <a:buNone/>
            </a:pPr>
            <a:r>
              <a:rPr lang="en-US" sz="1400" dirty="0">
                <a:latin typeface="Lucida Console" panose="020B0609040504020204" pitchFamily="49" charset="0"/>
              </a:rPr>
              <a:t>1      190        12.2     4      T    1.095890</a:t>
            </a:r>
          </a:p>
          <a:p>
            <a:pPr marL="0" indent="0">
              <a:buNone/>
            </a:pPr>
            <a:r>
              <a:rPr lang="en-US" sz="1400" dirty="0">
                <a:latin typeface="Lucida Console" panose="020B0609040504020204" pitchFamily="49" charset="0"/>
              </a:rPr>
              <a:t>2      221        10.6     3      F   12.328767</a:t>
            </a:r>
          </a:p>
          <a:p>
            <a:pPr marL="0" indent="0">
              <a:buNone/>
            </a:pPr>
            <a:r>
              <a:rPr lang="en-US" sz="1400" dirty="0">
                <a:latin typeface="Lucida Console" panose="020B0609040504020204" pitchFamily="49" charset="0"/>
              </a:rPr>
              <a:t>3      151        12.0     4      T    2.772603</a:t>
            </a:r>
          </a:p>
          <a:p>
            <a:pPr marL="0" indent="0">
              <a:buNone/>
            </a:pPr>
            <a:r>
              <a:rPr lang="en-US" sz="1400" dirty="0">
                <a:latin typeface="Lucida Console" panose="020B0609040504020204" pitchFamily="49" charset="0"/>
              </a:rPr>
              <a:t>4      183        10.3     4      T    5.273973</a:t>
            </a:r>
          </a:p>
        </p:txBody>
      </p:sp>
      <p:sp>
        <p:nvSpPr>
          <p:cNvPr id="5" name="Date Placeholder 4">
            <a:extLst>
              <a:ext uri="{FF2B5EF4-FFF2-40B4-BE49-F238E27FC236}">
                <a16:creationId xmlns:a16="http://schemas.microsoft.com/office/drawing/2014/main" id="{981A2BE2-62B6-4595-9843-B84A0D2D5345}"/>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F8B10393-6971-43E9-A03A-7025223DB19E}"/>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F70A6A78-FB66-4094-B6F7-36F9EFEFE764}"/>
              </a:ext>
            </a:extLst>
          </p:cNvPr>
          <p:cNvSpPr>
            <a:spLocks noGrp="1"/>
          </p:cNvSpPr>
          <p:nvPr>
            <p:ph type="sldNum" sz="quarter" idx="12"/>
          </p:nvPr>
        </p:nvSpPr>
        <p:spPr/>
        <p:txBody>
          <a:bodyPr/>
          <a:lstStyle/>
          <a:p>
            <a:fld id="{799C26FD-E1A0-49B8-8B03-25A733166562}" type="slidenum">
              <a:rPr lang="en-US" smtClean="0"/>
              <a:t>22</a:t>
            </a:fld>
            <a:endParaRPr lang="en-US" dirty="0"/>
          </a:p>
        </p:txBody>
      </p:sp>
    </p:spTree>
    <p:extLst>
      <p:ext uri="{BB962C8B-B14F-4D97-AF65-F5344CB8AC3E}">
        <p14:creationId xmlns:p14="http://schemas.microsoft.com/office/powerpoint/2010/main" val="851317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3CFE-5CF3-4A35-B08A-531FAE7E3B40}"/>
              </a:ext>
            </a:extLst>
          </p:cNvPr>
          <p:cNvSpPr>
            <a:spLocks noGrp="1"/>
          </p:cNvSpPr>
          <p:nvPr>
            <p:ph type="title"/>
          </p:nvPr>
        </p:nvSpPr>
        <p:spPr/>
        <p:txBody>
          <a:bodyPr/>
          <a:lstStyle/>
          <a:p>
            <a:r>
              <a:rPr lang="en-US" dirty="0"/>
              <a:t>Reshape: Melt the Data</a:t>
            </a:r>
          </a:p>
        </p:txBody>
      </p:sp>
      <p:sp>
        <p:nvSpPr>
          <p:cNvPr id="3" name="Content Placeholder 2">
            <a:extLst>
              <a:ext uri="{FF2B5EF4-FFF2-40B4-BE49-F238E27FC236}">
                <a16:creationId xmlns:a16="http://schemas.microsoft.com/office/drawing/2014/main" id="{06BA03AC-4ED7-4E5F-A327-2D781081CE23}"/>
              </a:ext>
            </a:extLst>
          </p:cNvPr>
          <p:cNvSpPr>
            <a:spLocks noGrp="1"/>
          </p:cNvSpPr>
          <p:nvPr>
            <p:ph sz="half" idx="1"/>
          </p:nvPr>
        </p:nvSpPr>
        <p:spPr>
          <a:xfrm>
            <a:off x="406399" y="1538243"/>
            <a:ext cx="5268007" cy="4638720"/>
          </a:xfrm>
        </p:spPr>
        <p:txBody>
          <a:bodyPr>
            <a:normAutofit/>
          </a:bodyPr>
          <a:lstStyle/>
          <a:p>
            <a:pPr marL="0" indent="0" defTabSz="461963">
              <a:buNone/>
            </a:pPr>
            <a:r>
              <a:rPr lang="en-US" sz="1400" dirty="0">
                <a:latin typeface="Lucida Console" panose="020B0609040504020204" pitchFamily="49" charset="0"/>
              </a:rPr>
              <a:t>dtb1&lt;- melt(pbc2, 	</a:t>
            </a:r>
            <a:r>
              <a:rPr lang="en-US" sz="1400" dirty="0" err="1">
                <a:latin typeface="Lucida Console" panose="020B0609040504020204" pitchFamily="49" charset="0"/>
              </a:rPr>
              <a:t>id.vars</a:t>
            </a:r>
            <a:r>
              <a:rPr lang="en-US" sz="1400" dirty="0">
                <a:latin typeface="Lucida Console" panose="020B0609040504020204" pitchFamily="49" charset="0"/>
              </a:rPr>
              <a:t>=c("</a:t>
            </a:r>
            <a:r>
              <a:rPr lang="en-US" sz="1400" dirty="0" err="1">
                <a:latin typeface="Lucida Console" panose="020B0609040504020204" pitchFamily="49" charset="0"/>
              </a:rPr>
              <a:t>Age","Years","status</a:t>
            </a:r>
            <a:r>
              <a:rPr lang="en-US" sz="1400" dirty="0">
                <a:latin typeface="Lucida Console" panose="020B0609040504020204" pitchFamily="49" charset="0"/>
              </a:rPr>
              <a:t>"))</a:t>
            </a:r>
          </a:p>
          <a:p>
            <a:pPr marL="0" indent="0" defTabSz="461963">
              <a:buNone/>
            </a:pPr>
            <a:r>
              <a:rPr lang="en-US" sz="1400" dirty="0">
                <a:latin typeface="Lucida Console" panose="020B0609040504020204" pitchFamily="49" charset="0"/>
              </a:rPr>
              <a:t>dtb2&lt;- melt(pbc2, 	</a:t>
            </a:r>
            <a:r>
              <a:rPr lang="en-US" sz="1400" dirty="0" err="1">
                <a:latin typeface="Lucida Console" panose="020B0609040504020204" pitchFamily="49" charset="0"/>
              </a:rPr>
              <a:t>id.vars</a:t>
            </a:r>
            <a:r>
              <a:rPr lang="en-US" sz="1400" dirty="0">
                <a:latin typeface="Lucida Console" panose="020B0609040504020204" pitchFamily="49" charset="0"/>
              </a:rPr>
              <a:t>=c("</a:t>
            </a:r>
            <a:r>
              <a:rPr lang="en-US" sz="1400" dirty="0" err="1">
                <a:latin typeface="Lucida Console" panose="020B0609040504020204" pitchFamily="49" charset="0"/>
              </a:rPr>
              <a:t>bili</a:t>
            </a:r>
            <a:r>
              <a:rPr lang="en-US" sz="1400" dirty="0">
                <a:latin typeface="Lucida Console" panose="020B0609040504020204" pitchFamily="49" charset="0"/>
              </a:rPr>
              <a:t>","</a:t>
            </a:r>
            <a:r>
              <a:rPr lang="en-US" sz="1400" dirty="0" err="1">
                <a:latin typeface="Lucida Console" panose="020B0609040504020204" pitchFamily="49" charset="0"/>
              </a:rPr>
              <a:t>Years","status</a:t>
            </a:r>
            <a:r>
              <a:rPr lang="en-US" sz="1400" dirty="0">
                <a:latin typeface="Lucida Console" panose="020B0609040504020204" pitchFamily="49" charset="0"/>
              </a:rPr>
              <a:t>"))</a:t>
            </a:r>
          </a:p>
          <a:p>
            <a:pPr marL="0" indent="0" defTabSz="461963">
              <a:buNone/>
            </a:pPr>
            <a:r>
              <a:rPr lang="en-US" sz="1400" dirty="0">
                <a:latin typeface="Lucida Console" panose="020B0609040504020204" pitchFamily="49" charset="0"/>
              </a:rPr>
              <a:t>dtb3&lt;- melt(pbc2, 	</a:t>
            </a:r>
            <a:r>
              <a:rPr lang="en-US" sz="1400" dirty="0" err="1">
                <a:latin typeface="Lucida Console" panose="020B0609040504020204" pitchFamily="49" charset="0"/>
              </a:rPr>
              <a:t>id.vars</a:t>
            </a:r>
            <a:r>
              <a:rPr lang="en-US" sz="1400" dirty="0">
                <a:latin typeface="Lucida Console" panose="020B0609040504020204" pitchFamily="49" charset="0"/>
              </a:rPr>
              <a:t>=c("</a:t>
            </a:r>
            <a:r>
              <a:rPr lang="en-US" sz="1400" dirty="0" err="1">
                <a:latin typeface="Lucida Console" panose="020B0609040504020204" pitchFamily="49" charset="0"/>
              </a:rPr>
              <a:t>albumin","Years","status</a:t>
            </a:r>
            <a:r>
              <a:rPr lang="en-US" sz="1400" dirty="0">
                <a:latin typeface="Lucida Console" panose="020B0609040504020204" pitchFamily="49" charset="0"/>
              </a:rPr>
              <a:t>"))</a:t>
            </a:r>
          </a:p>
          <a:p>
            <a:pPr marL="0" indent="0" algn="ctr" defTabSz="461963">
              <a:buNone/>
            </a:pPr>
            <a:r>
              <a:rPr lang="en-US" sz="1800" b="1" dirty="0">
                <a:latin typeface="Lucida Console" panose="020B0609040504020204" pitchFamily="49" charset="0"/>
              </a:rPr>
              <a:t>.</a:t>
            </a:r>
          </a:p>
          <a:p>
            <a:pPr marL="0" indent="0" algn="ctr" defTabSz="461963">
              <a:buNone/>
            </a:pPr>
            <a:r>
              <a:rPr lang="en-US" sz="1800" b="1" dirty="0">
                <a:latin typeface="Lucida Console" panose="020B0609040504020204" pitchFamily="49" charset="0"/>
              </a:rPr>
              <a:t>.</a:t>
            </a:r>
          </a:p>
          <a:p>
            <a:pPr marL="0" indent="0" algn="ctr" defTabSz="461963">
              <a:buNone/>
            </a:pPr>
            <a:r>
              <a:rPr lang="en-US" sz="1800" b="1" dirty="0">
                <a:latin typeface="Lucida Console" panose="020B0609040504020204" pitchFamily="49" charset="0"/>
              </a:rPr>
              <a:t>.</a:t>
            </a:r>
          </a:p>
          <a:p>
            <a:pPr marL="0" indent="0" defTabSz="461963">
              <a:buNone/>
            </a:pPr>
            <a:r>
              <a:rPr lang="en-US" sz="1400" dirty="0">
                <a:latin typeface="Lucida Console" panose="020B0609040504020204" pitchFamily="49" charset="0"/>
              </a:rPr>
              <a:t>dtb10&lt;- melt(pbc2, 	</a:t>
            </a:r>
            <a:r>
              <a:rPr lang="en-US" sz="1400" dirty="0" err="1">
                <a:latin typeface="Lucida Console" panose="020B0609040504020204" pitchFamily="49" charset="0"/>
              </a:rPr>
              <a:t>id.vars</a:t>
            </a:r>
            <a:r>
              <a:rPr lang="en-US" sz="1400" dirty="0">
                <a:latin typeface="Lucida Console" panose="020B0609040504020204" pitchFamily="49" charset="0"/>
              </a:rPr>
              <a:t>=c("</a:t>
            </a:r>
            <a:r>
              <a:rPr lang="en-US" sz="1400" dirty="0" err="1">
                <a:latin typeface="Lucida Console" panose="020B0609040504020204" pitchFamily="49" charset="0"/>
              </a:rPr>
              <a:t>platelet","Years","status</a:t>
            </a:r>
            <a:r>
              <a:rPr lang="en-US" sz="1400" dirty="0">
                <a:latin typeface="Lucida Console" panose="020B0609040504020204" pitchFamily="49" charset="0"/>
              </a:rPr>
              <a:t>"))</a:t>
            </a:r>
          </a:p>
        </p:txBody>
      </p:sp>
      <p:sp>
        <p:nvSpPr>
          <p:cNvPr id="4" name="Content Placeholder 3">
            <a:extLst>
              <a:ext uri="{FF2B5EF4-FFF2-40B4-BE49-F238E27FC236}">
                <a16:creationId xmlns:a16="http://schemas.microsoft.com/office/drawing/2014/main" id="{DD5C721E-7B12-4FE7-948F-D0CFEFF40F03}"/>
              </a:ext>
            </a:extLst>
          </p:cNvPr>
          <p:cNvSpPr>
            <a:spLocks noGrp="1"/>
          </p:cNvSpPr>
          <p:nvPr>
            <p:ph sz="half" idx="2"/>
          </p:nvPr>
        </p:nvSpPr>
        <p:spPr>
          <a:xfrm>
            <a:off x="5674407" y="1538243"/>
            <a:ext cx="6187156" cy="4638720"/>
          </a:xfrm>
        </p:spPr>
        <p:txBody>
          <a:bodyPr>
            <a:noAutofit/>
          </a:bodyPr>
          <a:lstStyle/>
          <a:p>
            <a:pPr marL="0" indent="0">
              <a:buNone/>
            </a:pPr>
            <a:r>
              <a:rPr lang="en-US" sz="1400" dirty="0">
                <a:latin typeface="Lucida Console" panose="020B0609040504020204" pitchFamily="49" charset="0"/>
              </a:rPr>
              <a:t>&gt; dtb1</a:t>
            </a:r>
          </a:p>
          <a:p>
            <a:pPr marL="0" indent="0">
              <a:buNone/>
            </a:pPr>
            <a:r>
              <a:rPr lang="en-US" sz="1400" dirty="0">
                <a:latin typeface="Lucida Console" panose="020B0609040504020204" pitchFamily="49" charset="0"/>
              </a:rPr>
              <a:t>          Age      Years status    variable    value</a:t>
            </a:r>
          </a:p>
          <a:p>
            <a:pPr marL="0" indent="0">
              <a:buNone/>
            </a:pPr>
            <a:r>
              <a:rPr lang="en-US" sz="1400" dirty="0">
                <a:latin typeface="Lucida Console" panose="020B0609040504020204" pitchFamily="49" charset="0"/>
              </a:rPr>
              <a:t>1    58.80548  1.0958904      T   treatment     1.00</a:t>
            </a:r>
          </a:p>
          <a:p>
            <a:pPr marL="0" indent="0">
              <a:buNone/>
            </a:pPr>
            <a:r>
              <a:rPr lang="en-US" sz="1400" dirty="0">
                <a:latin typeface="Lucida Console" panose="020B0609040504020204" pitchFamily="49" charset="0"/>
              </a:rPr>
              <a:t>2    56.48493 12.3287671      F   treatment     1.00</a:t>
            </a:r>
          </a:p>
          <a:p>
            <a:pPr marL="0" indent="0">
              <a:buNone/>
            </a:pPr>
            <a:r>
              <a:rPr lang="en-US" sz="1400" dirty="0">
                <a:latin typeface="Lucida Console" panose="020B0609040504020204" pitchFamily="49" charset="0"/>
              </a:rPr>
              <a:t>3    70.12055  2.7726027      T   treatment     1.00</a:t>
            </a:r>
          </a:p>
          <a:p>
            <a:pPr marL="0" indent="0">
              <a:buNone/>
            </a:pPr>
            <a:r>
              <a:rPr lang="en-US" sz="1400" dirty="0">
                <a:latin typeface="Lucida Console" panose="020B0609040504020204" pitchFamily="49" charset="0"/>
              </a:rPr>
              <a:t>4    54.77808  5.2739726      T   treatment     1.00</a:t>
            </a:r>
          </a:p>
          <a:p>
            <a:pPr marL="0" indent="0">
              <a:buNone/>
            </a:pPr>
            <a:r>
              <a:rPr lang="en-US" sz="1400" dirty="0">
                <a:latin typeface="Lucida Console" panose="020B0609040504020204" pitchFamily="49" charset="0"/>
              </a:rPr>
              <a:t>5    38.13151  4.1205479      F   treatment     2.00</a:t>
            </a:r>
          </a:p>
          <a:p>
            <a:pPr marL="0" indent="0">
              <a:buNone/>
            </a:pPr>
            <a:r>
              <a:rPr lang="en-US" sz="1400" dirty="0">
                <a:latin typeface="Lucida Console" panose="020B0609040504020204" pitchFamily="49" charset="0"/>
              </a:rPr>
              <a:t>6    66.30411  6.8575342      T   treatment     2.00</a:t>
            </a:r>
          </a:p>
          <a:p>
            <a:pPr marL="0" indent="0">
              <a:buNone/>
            </a:pPr>
            <a:r>
              <a:rPr lang="en-US" sz="1400" dirty="0">
                <a:latin typeface="Lucida Console" panose="020B0609040504020204" pitchFamily="49" charset="0"/>
              </a:rPr>
              <a:t>7    55.57260  5.0191781      F   treatment     2.00</a:t>
            </a:r>
          </a:p>
          <a:p>
            <a:pPr marL="0" indent="0">
              <a:buNone/>
            </a:pPr>
            <a:r>
              <a:rPr lang="en-US" sz="1400" dirty="0">
                <a:latin typeface="Lucida Console" panose="020B0609040504020204" pitchFamily="49" charset="0"/>
              </a:rPr>
              <a:t>8    53.09315  6.7561644      T   treatment     2.00</a:t>
            </a:r>
          </a:p>
          <a:p>
            <a:pPr marL="0" indent="0">
              <a:buNone/>
            </a:pPr>
            <a:r>
              <a:rPr lang="en-US" sz="1400" dirty="0">
                <a:latin typeface="Lucida Console" panose="020B0609040504020204" pitchFamily="49" charset="0"/>
              </a:rPr>
              <a:t>9    42.53699  6.5753425      T   treatment     1.00</a:t>
            </a:r>
          </a:p>
          <a:p>
            <a:pPr marL="0" indent="0">
              <a:buNone/>
            </a:pPr>
            <a:r>
              <a:rPr lang="en-US" sz="1400" dirty="0">
                <a:latin typeface="Lucida Console" panose="020B0609040504020204" pitchFamily="49" charset="0"/>
              </a:rPr>
              <a:t>10   70.60822  0.1397260      T   treatment     2.00</a:t>
            </a:r>
          </a:p>
        </p:txBody>
      </p:sp>
      <p:sp>
        <p:nvSpPr>
          <p:cNvPr id="5" name="Date Placeholder 4">
            <a:extLst>
              <a:ext uri="{FF2B5EF4-FFF2-40B4-BE49-F238E27FC236}">
                <a16:creationId xmlns:a16="http://schemas.microsoft.com/office/drawing/2014/main" id="{6F973D44-4A7B-412A-9D0D-0152D31A7718}"/>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3458EF5E-333D-4299-9882-7D1FDCBFA71B}"/>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5918CF85-DD2C-4DE2-A40E-CA6FCFED4A8E}"/>
              </a:ext>
            </a:extLst>
          </p:cNvPr>
          <p:cNvSpPr>
            <a:spLocks noGrp="1"/>
          </p:cNvSpPr>
          <p:nvPr>
            <p:ph type="sldNum" sz="quarter" idx="12"/>
          </p:nvPr>
        </p:nvSpPr>
        <p:spPr/>
        <p:txBody>
          <a:bodyPr/>
          <a:lstStyle/>
          <a:p>
            <a:fld id="{799C26FD-E1A0-49B8-8B03-25A733166562}" type="slidenum">
              <a:rPr lang="en-US" smtClean="0"/>
              <a:t>23</a:t>
            </a:fld>
            <a:endParaRPr lang="en-US" dirty="0"/>
          </a:p>
        </p:txBody>
      </p:sp>
    </p:spTree>
    <p:extLst>
      <p:ext uri="{BB962C8B-B14F-4D97-AF65-F5344CB8AC3E}">
        <p14:creationId xmlns:p14="http://schemas.microsoft.com/office/powerpoint/2010/main" val="417390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C599F9-136A-4156-96B5-6039568E1419}"/>
              </a:ext>
            </a:extLst>
          </p:cNvPr>
          <p:cNvSpPr>
            <a:spLocks noGrp="1"/>
          </p:cNvSpPr>
          <p:nvPr>
            <p:ph type="title"/>
          </p:nvPr>
        </p:nvSpPr>
        <p:spPr>
          <a:xfrm>
            <a:off x="399143" y="0"/>
            <a:ext cx="11393714" cy="1234123"/>
          </a:xfrm>
        </p:spPr>
        <p:txBody>
          <a:bodyPr/>
          <a:lstStyle/>
          <a:p>
            <a:r>
              <a:rPr lang="en-US" dirty="0"/>
              <a:t>Factors versus Years by Status</a:t>
            </a:r>
          </a:p>
        </p:txBody>
      </p:sp>
      <p:pic>
        <p:nvPicPr>
          <p:cNvPr id="13" name="Content Placeholder 12">
            <a:extLst>
              <a:ext uri="{FF2B5EF4-FFF2-40B4-BE49-F238E27FC236}">
                <a16:creationId xmlns:a16="http://schemas.microsoft.com/office/drawing/2014/main" id="{DECDF8E3-F402-41F2-A735-6C18761CCA34}"/>
              </a:ext>
            </a:extLst>
          </p:cNvPr>
          <p:cNvPicPr>
            <a:picLocks noGrp="1" noChangeAspect="1"/>
          </p:cNvPicPr>
          <p:nvPr>
            <p:ph idx="1"/>
          </p:nvPr>
        </p:nvPicPr>
        <p:blipFill>
          <a:blip r:embed="rId2"/>
          <a:stretch>
            <a:fillRect/>
          </a:stretch>
        </p:blipFill>
        <p:spPr>
          <a:xfrm>
            <a:off x="1413243" y="1125392"/>
            <a:ext cx="8903090" cy="4714225"/>
          </a:xfrm>
          <a:prstGeom prst="rect">
            <a:avLst/>
          </a:prstGeom>
        </p:spPr>
      </p:pic>
      <p:sp>
        <p:nvSpPr>
          <p:cNvPr id="5" name="Date Placeholder 4">
            <a:extLst>
              <a:ext uri="{FF2B5EF4-FFF2-40B4-BE49-F238E27FC236}">
                <a16:creationId xmlns:a16="http://schemas.microsoft.com/office/drawing/2014/main" id="{7B658E88-40B5-43D7-8AEE-91A092F27F19}"/>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7" name="Slide Number Placeholder 6">
            <a:extLst>
              <a:ext uri="{FF2B5EF4-FFF2-40B4-BE49-F238E27FC236}">
                <a16:creationId xmlns:a16="http://schemas.microsoft.com/office/drawing/2014/main" id="{932BCB2B-09FA-4497-84B8-9AEC31534672}"/>
              </a:ext>
            </a:extLst>
          </p:cNvPr>
          <p:cNvSpPr>
            <a:spLocks noGrp="1"/>
          </p:cNvSpPr>
          <p:nvPr>
            <p:ph type="sldNum" sz="quarter" idx="12"/>
          </p:nvPr>
        </p:nvSpPr>
        <p:spPr/>
        <p:txBody>
          <a:bodyPr/>
          <a:lstStyle/>
          <a:p>
            <a:fld id="{799C26FD-E1A0-49B8-8B03-25A733166562}" type="slidenum">
              <a:rPr lang="en-US" smtClean="0"/>
              <a:t>24</a:t>
            </a:fld>
            <a:endParaRPr lang="en-US" dirty="0"/>
          </a:p>
        </p:txBody>
      </p:sp>
      <p:sp>
        <p:nvSpPr>
          <p:cNvPr id="6" name="Footer Placeholder 5">
            <a:extLst>
              <a:ext uri="{FF2B5EF4-FFF2-40B4-BE49-F238E27FC236}">
                <a16:creationId xmlns:a16="http://schemas.microsoft.com/office/drawing/2014/main" id="{F63232BF-08AA-4BCD-8F5D-612E27EE62A8}"/>
              </a:ext>
            </a:extLst>
          </p:cNvPr>
          <p:cNvSpPr>
            <a:spLocks noGrp="1"/>
          </p:cNvSpPr>
          <p:nvPr>
            <p:ph type="ftr" sz="quarter" idx="3"/>
          </p:nvPr>
        </p:nvSpPr>
        <p:spPr/>
        <p:txBody>
          <a:bodyPr/>
          <a:lstStyle/>
          <a:p>
            <a:r>
              <a:rPr lang="en-US"/>
              <a:t>Copyright © 2010 Simulation Educators</a:t>
            </a:r>
            <a:endParaRPr lang="en-US" dirty="0"/>
          </a:p>
        </p:txBody>
      </p:sp>
      <p:sp>
        <p:nvSpPr>
          <p:cNvPr id="17" name="Rectangle 16">
            <a:extLst>
              <a:ext uri="{FF2B5EF4-FFF2-40B4-BE49-F238E27FC236}">
                <a16:creationId xmlns:a16="http://schemas.microsoft.com/office/drawing/2014/main" id="{837D0703-EDEE-42BB-BE46-28A9D300F5B8}"/>
              </a:ext>
            </a:extLst>
          </p:cNvPr>
          <p:cNvSpPr/>
          <p:nvPr/>
        </p:nvSpPr>
        <p:spPr>
          <a:xfrm>
            <a:off x="1413244" y="2844886"/>
            <a:ext cx="8903089" cy="1015663"/>
          </a:xfrm>
          <a:prstGeom prst="rect">
            <a:avLst/>
          </a:prstGeom>
          <a:solidFill>
            <a:srgbClr val="0070C0"/>
          </a:solidFill>
        </p:spPr>
        <p:txBody>
          <a:bodyPr wrap="square">
            <a:spAutoFit/>
          </a:bodyPr>
          <a:lstStyle/>
          <a:p>
            <a:pPr marL="230188"/>
            <a:r>
              <a:rPr lang="en-US" sz="2000" dirty="0">
                <a:solidFill>
                  <a:schemeClr val="accent4"/>
                </a:solidFill>
                <a:latin typeface="Lucida Console" panose="020B0609040504020204" pitchFamily="49" charset="0"/>
              </a:rPr>
              <a:t>gg1&lt;-ggplot(data=dtb1, </a:t>
            </a:r>
            <a:r>
              <a:rPr lang="en-US" sz="2000" dirty="0" err="1">
                <a:solidFill>
                  <a:schemeClr val="accent4"/>
                </a:solidFill>
                <a:latin typeface="Lucida Console" panose="020B0609040504020204" pitchFamily="49" charset="0"/>
              </a:rPr>
              <a:t>aes</a:t>
            </a:r>
            <a:r>
              <a:rPr lang="en-US" sz="2000" dirty="0">
                <a:solidFill>
                  <a:schemeClr val="accent4"/>
                </a:solidFill>
                <a:latin typeface="Lucida Console" panose="020B0609040504020204" pitchFamily="49" charset="0"/>
              </a:rPr>
              <a:t>(x=Years, y=Age)) + </a:t>
            </a:r>
          </a:p>
          <a:p>
            <a:pPr defTabSz="1144588"/>
            <a:r>
              <a:rPr lang="en-US" sz="2000" dirty="0">
                <a:solidFill>
                  <a:schemeClr val="accent4"/>
                </a:solidFill>
                <a:latin typeface="Lucida Console" panose="020B0609040504020204" pitchFamily="49" charset="0"/>
              </a:rPr>
              <a:t>	</a:t>
            </a:r>
            <a:r>
              <a:rPr lang="en-US" sz="2000" dirty="0" err="1">
                <a:solidFill>
                  <a:schemeClr val="accent4"/>
                </a:solidFill>
                <a:latin typeface="Lucida Console" panose="020B0609040504020204" pitchFamily="49" charset="0"/>
              </a:rPr>
              <a:t>geom_point</a:t>
            </a:r>
            <a:r>
              <a:rPr lang="en-US" sz="2000" dirty="0">
                <a:solidFill>
                  <a:schemeClr val="accent4"/>
                </a:solidFill>
                <a:latin typeface="Lucida Console" panose="020B0609040504020204" pitchFamily="49" charset="0"/>
              </a:rPr>
              <a:t>(</a:t>
            </a:r>
            <a:r>
              <a:rPr lang="en-US" sz="2000" dirty="0" err="1">
                <a:solidFill>
                  <a:schemeClr val="accent4"/>
                </a:solidFill>
                <a:latin typeface="Lucida Console" panose="020B0609040504020204" pitchFamily="49" charset="0"/>
              </a:rPr>
              <a:t>aes</a:t>
            </a:r>
            <a:r>
              <a:rPr lang="en-US" sz="2000" dirty="0">
                <a:solidFill>
                  <a:schemeClr val="accent4"/>
                </a:solidFill>
                <a:latin typeface="Lucida Console" panose="020B0609040504020204" pitchFamily="49" charset="0"/>
              </a:rPr>
              <a:t>(x=Years, color=status)) +</a:t>
            </a:r>
          </a:p>
          <a:p>
            <a:pPr defTabSz="1144588"/>
            <a:r>
              <a:rPr lang="en-US" sz="2000" dirty="0">
                <a:solidFill>
                  <a:schemeClr val="accent4"/>
                </a:solidFill>
                <a:latin typeface="Lucida Console" panose="020B0609040504020204" pitchFamily="49" charset="0"/>
              </a:rPr>
              <a:t>  	</a:t>
            </a:r>
            <a:r>
              <a:rPr lang="en-US" sz="2000" dirty="0" err="1">
                <a:solidFill>
                  <a:schemeClr val="accent4"/>
                </a:solidFill>
                <a:latin typeface="Lucida Console" panose="020B0609040504020204" pitchFamily="49" charset="0"/>
              </a:rPr>
              <a:t>scale_fill_brewer</a:t>
            </a:r>
            <a:r>
              <a:rPr lang="en-US" sz="2000" dirty="0">
                <a:solidFill>
                  <a:schemeClr val="accent4"/>
                </a:solidFill>
                <a:latin typeface="Lucida Console" panose="020B0609040504020204" pitchFamily="49" charset="0"/>
              </a:rPr>
              <a:t>(type="</a:t>
            </a:r>
            <a:r>
              <a:rPr lang="en-US" sz="2000" dirty="0" err="1">
                <a:solidFill>
                  <a:schemeClr val="accent4"/>
                </a:solidFill>
                <a:latin typeface="Lucida Console" panose="020B0609040504020204" pitchFamily="49" charset="0"/>
              </a:rPr>
              <a:t>seq</a:t>
            </a:r>
            <a:r>
              <a:rPr lang="en-US" sz="2000" dirty="0">
                <a:solidFill>
                  <a:schemeClr val="accent4"/>
                </a:solidFill>
                <a:latin typeface="Lucida Console" panose="020B0609040504020204" pitchFamily="49" charset="0"/>
              </a:rPr>
              <a:t>", palette = "Set1")</a:t>
            </a:r>
          </a:p>
        </p:txBody>
      </p:sp>
    </p:spTree>
    <p:extLst>
      <p:ext uri="{BB962C8B-B14F-4D97-AF65-F5344CB8AC3E}">
        <p14:creationId xmlns:p14="http://schemas.microsoft.com/office/powerpoint/2010/main" val="27167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9BCD82-0AF0-4788-9022-A87E73CDDE81}"/>
              </a:ext>
            </a:extLst>
          </p:cNvPr>
          <p:cNvSpPr>
            <a:spLocks noGrp="1"/>
          </p:cNvSpPr>
          <p:nvPr>
            <p:ph type="title"/>
          </p:nvPr>
        </p:nvSpPr>
        <p:spPr/>
        <p:txBody>
          <a:bodyPr/>
          <a:lstStyle/>
          <a:p>
            <a:r>
              <a:rPr lang="en-US" dirty="0"/>
              <a:t>Build Trial &amp; Test Sets for Survival Analysis</a:t>
            </a:r>
          </a:p>
        </p:txBody>
      </p:sp>
      <p:sp>
        <p:nvSpPr>
          <p:cNvPr id="8" name="Content Placeholder 7">
            <a:extLst>
              <a:ext uri="{FF2B5EF4-FFF2-40B4-BE49-F238E27FC236}">
                <a16:creationId xmlns:a16="http://schemas.microsoft.com/office/drawing/2014/main" id="{24597EE6-198A-40CF-8895-A6B7C1DCB65C}"/>
              </a:ext>
            </a:extLst>
          </p:cNvPr>
          <p:cNvSpPr>
            <a:spLocks noGrp="1"/>
          </p:cNvSpPr>
          <p:nvPr>
            <p:ph sz="half" idx="1"/>
          </p:nvPr>
        </p:nvSpPr>
        <p:spPr>
          <a:xfrm>
            <a:off x="406400" y="1466497"/>
            <a:ext cx="5958346" cy="4710466"/>
          </a:xfrm>
        </p:spPr>
        <p:txBody>
          <a:bodyPr>
            <a:normAutofit/>
          </a:bodyPr>
          <a:lstStyle/>
          <a:p>
            <a:pPr>
              <a:buClr>
                <a:schemeClr val="bg1"/>
              </a:buClr>
              <a:buFont typeface="Calibri" panose="020F0502020204030204" pitchFamily="34" charset="0"/>
              <a:buChar char="&gt;"/>
            </a:pPr>
            <a:r>
              <a:rPr lang="en-US" sz="1600" dirty="0">
                <a:latin typeface="Lucida Console" panose="020B0609040504020204" pitchFamily="49" charset="0"/>
              </a:rPr>
              <a:t># Include only the randomized patients. </a:t>
            </a:r>
          </a:p>
          <a:p>
            <a:pPr>
              <a:buClr>
                <a:schemeClr val="bg1"/>
              </a:buClr>
              <a:buFont typeface="Calibri" panose="020F0502020204030204" pitchFamily="34" charset="0"/>
              <a:buChar char="&gt;"/>
            </a:pPr>
            <a:r>
              <a:rPr lang="en-US" sz="1600" dirty="0" err="1">
                <a:latin typeface="Lucida Console" panose="020B0609040504020204" pitchFamily="49" charset="0"/>
              </a:rPr>
              <a:t>pbc.trial</a:t>
            </a:r>
            <a:r>
              <a:rPr lang="en-US" sz="1600" dirty="0">
                <a:latin typeface="Lucida Console" panose="020B0609040504020204" pitchFamily="49" charset="0"/>
              </a:rPr>
              <a:t> &lt;- pbc2[-which(is.na(pbc2$treatment)),]</a:t>
            </a:r>
          </a:p>
          <a:p>
            <a:pPr>
              <a:buClr>
                <a:schemeClr val="bg1"/>
              </a:buClr>
              <a:buFont typeface="Calibri" panose="020F0502020204030204" pitchFamily="34" charset="0"/>
              <a:buChar char="&gt;"/>
            </a:pPr>
            <a:r>
              <a:rPr lang="en-US" sz="1600" dirty="0">
                <a:latin typeface="Lucida Console" panose="020B0609040504020204" pitchFamily="49" charset="0"/>
              </a:rPr>
              <a:t># Create a test set from the remaining patients</a:t>
            </a:r>
          </a:p>
          <a:p>
            <a:pPr>
              <a:buClr>
                <a:schemeClr val="bg1"/>
              </a:buClr>
              <a:buFont typeface="Calibri" panose="020F0502020204030204" pitchFamily="34" charset="0"/>
              <a:buChar char="&gt;"/>
            </a:pPr>
            <a:r>
              <a:rPr lang="en-US" sz="1600" dirty="0" err="1">
                <a:latin typeface="Lucida Console" panose="020B0609040504020204" pitchFamily="49" charset="0"/>
              </a:rPr>
              <a:t>pbc.test</a:t>
            </a:r>
            <a:r>
              <a:rPr lang="en-US" sz="1600" dirty="0">
                <a:latin typeface="Lucida Console" panose="020B0609040504020204" pitchFamily="49" charset="0"/>
              </a:rPr>
              <a:t> &lt;- pbc2[which(is.na(pbc2$treatment)),]</a:t>
            </a:r>
          </a:p>
          <a:p>
            <a:pPr>
              <a:buClr>
                <a:schemeClr val="bg1"/>
              </a:buClr>
              <a:buFont typeface="Calibri" panose="020F0502020204030204" pitchFamily="34" charset="0"/>
              <a:buChar char="&gt;"/>
            </a:pPr>
            <a:r>
              <a:rPr lang="en-US" sz="1600" dirty="0">
                <a:latin typeface="Lucida Console" panose="020B0609040504020204" pitchFamily="49" charset="0"/>
              </a:rPr>
              <a:t># Create the </a:t>
            </a:r>
            <a:r>
              <a:rPr lang="en-US" sz="1600" dirty="0" err="1">
                <a:latin typeface="Lucida Console" panose="020B0609040504020204" pitchFamily="49" charset="0"/>
              </a:rPr>
              <a:t>gg_survival</a:t>
            </a:r>
            <a:r>
              <a:rPr lang="en-US" sz="1600" dirty="0">
                <a:latin typeface="Lucida Console" panose="020B0609040504020204" pitchFamily="49" charset="0"/>
              </a:rPr>
              <a:t> object </a:t>
            </a:r>
          </a:p>
          <a:p>
            <a:pPr>
              <a:buClr>
                <a:schemeClr val="bg1"/>
              </a:buClr>
              <a:buFont typeface="Calibri" panose="020F0502020204030204" pitchFamily="34" charset="0"/>
              <a:buChar char="&gt;"/>
            </a:pPr>
            <a:r>
              <a:rPr lang="en-US" sz="1600" dirty="0" err="1">
                <a:latin typeface="Lucida Console" panose="020B0609040504020204" pitchFamily="49" charset="0"/>
              </a:rPr>
              <a:t>gg_dta</a:t>
            </a:r>
            <a:r>
              <a:rPr lang="en-US" sz="1600" dirty="0">
                <a:latin typeface="Lucida Console" panose="020B0609040504020204" pitchFamily="49" charset="0"/>
              </a:rPr>
              <a:t> &lt;- </a:t>
            </a:r>
            <a:r>
              <a:rPr lang="en-US" sz="1600" dirty="0" err="1">
                <a:latin typeface="Lucida Console" panose="020B0609040504020204" pitchFamily="49" charset="0"/>
              </a:rPr>
              <a:t>gg_survival</a:t>
            </a:r>
            <a:r>
              <a:rPr lang="en-US" sz="1600" dirty="0">
                <a:latin typeface="Lucida Console" panose="020B0609040504020204" pitchFamily="49" charset="0"/>
              </a:rPr>
              <a:t>(interval = "Years", </a:t>
            </a:r>
          </a:p>
          <a:p>
            <a:pPr marL="0" indent="0">
              <a:buClr>
                <a:schemeClr val="bg1"/>
              </a:buClr>
              <a:buNone/>
            </a:pPr>
            <a:r>
              <a:rPr lang="en-US" sz="1600" dirty="0">
                <a:latin typeface="Lucida Console" panose="020B0609040504020204" pitchFamily="49" charset="0"/>
              </a:rPr>
              <a:t>                 censor = "status", </a:t>
            </a:r>
          </a:p>
          <a:p>
            <a:pPr marL="0" indent="0">
              <a:buClr>
                <a:schemeClr val="bg1"/>
              </a:buClr>
              <a:buNone/>
            </a:pPr>
            <a:r>
              <a:rPr lang="en-US" sz="1600" dirty="0">
                <a:latin typeface="Lucida Console" panose="020B0609040504020204" pitchFamily="49" charset="0"/>
              </a:rPr>
              <a:t>                 by = "treatment", </a:t>
            </a:r>
          </a:p>
          <a:p>
            <a:pPr marL="0" indent="0">
              <a:buClr>
                <a:schemeClr val="bg1"/>
              </a:buClr>
              <a:buNone/>
            </a:pPr>
            <a:r>
              <a:rPr lang="en-US" sz="1600" dirty="0">
                <a:latin typeface="Lucida Console" panose="020B0609040504020204" pitchFamily="49" charset="0"/>
              </a:rPr>
              <a:t>                 data = </a:t>
            </a:r>
            <a:r>
              <a:rPr lang="en-US" sz="1600" dirty="0" err="1">
                <a:latin typeface="Lucida Console" panose="020B0609040504020204" pitchFamily="49" charset="0"/>
              </a:rPr>
              <a:t>pbc.trial</a:t>
            </a:r>
            <a:r>
              <a:rPr lang="en-US" sz="1600" dirty="0">
                <a:latin typeface="Lucida Console" panose="020B0609040504020204" pitchFamily="49" charset="0"/>
              </a:rPr>
              <a:t>, </a:t>
            </a:r>
          </a:p>
          <a:p>
            <a:pPr marL="0" indent="0">
              <a:buClr>
                <a:schemeClr val="bg1"/>
              </a:buClr>
              <a:buNone/>
            </a:pPr>
            <a:r>
              <a:rPr lang="en-US" sz="1600" dirty="0">
                <a:latin typeface="Lucida Console" panose="020B0609040504020204" pitchFamily="49" charset="0"/>
              </a:rPr>
              <a:t>                 conf.int = .95)</a:t>
            </a:r>
          </a:p>
        </p:txBody>
      </p:sp>
      <p:pic>
        <p:nvPicPr>
          <p:cNvPr id="10" name="Content Placeholder 9">
            <a:extLst>
              <a:ext uri="{FF2B5EF4-FFF2-40B4-BE49-F238E27FC236}">
                <a16:creationId xmlns:a16="http://schemas.microsoft.com/office/drawing/2014/main" id="{460B3E8C-AF29-487A-8594-64674D93C808}"/>
              </a:ext>
            </a:extLst>
          </p:cNvPr>
          <p:cNvPicPr>
            <a:picLocks noGrp="1" noChangeAspect="1"/>
          </p:cNvPicPr>
          <p:nvPr>
            <p:ph sz="half" idx="2"/>
          </p:nvPr>
        </p:nvPicPr>
        <p:blipFill>
          <a:blip r:embed="rId2"/>
          <a:stretch>
            <a:fillRect/>
          </a:stretch>
        </p:blipFill>
        <p:spPr>
          <a:xfrm>
            <a:off x="6364746" y="1466497"/>
            <a:ext cx="5480378" cy="4710466"/>
          </a:xfrm>
          <a:prstGeom prst="rect">
            <a:avLst/>
          </a:prstGeom>
        </p:spPr>
      </p:pic>
      <p:sp>
        <p:nvSpPr>
          <p:cNvPr id="4" name="Date Placeholder 3">
            <a:extLst>
              <a:ext uri="{FF2B5EF4-FFF2-40B4-BE49-F238E27FC236}">
                <a16:creationId xmlns:a16="http://schemas.microsoft.com/office/drawing/2014/main" id="{C97367B0-392D-40C0-8A44-3D3CEEF8ADDE}"/>
              </a:ext>
            </a:extLst>
          </p:cNvPr>
          <p:cNvSpPr>
            <a:spLocks noGrp="1"/>
          </p:cNvSpPr>
          <p:nvPr>
            <p:ph type="dt" sz="half" idx="10"/>
          </p:nvPr>
        </p:nvSpPr>
        <p:spPr/>
        <p:txBody>
          <a:bodyPr/>
          <a:lstStyle/>
          <a:p>
            <a:fld id="{13570084-B57A-493D-8A30-572F2D9F55F8}" type="datetime1">
              <a:rPr lang="en-US" smtClean="0"/>
              <a:pPr/>
              <a:t>8/11/2018</a:t>
            </a:fld>
            <a:endParaRPr lang="en-US" dirty="0"/>
          </a:p>
        </p:txBody>
      </p:sp>
      <p:sp>
        <p:nvSpPr>
          <p:cNvPr id="6" name="Footer Placeholder 5">
            <a:extLst>
              <a:ext uri="{FF2B5EF4-FFF2-40B4-BE49-F238E27FC236}">
                <a16:creationId xmlns:a16="http://schemas.microsoft.com/office/drawing/2014/main" id="{AB605EA9-2C4D-4927-9734-7DA430A5884B}"/>
              </a:ext>
            </a:extLst>
          </p:cNvPr>
          <p:cNvSpPr>
            <a:spLocks noGrp="1"/>
          </p:cNvSpPr>
          <p:nvPr>
            <p:ph type="ftr" sz="quarter" idx="11"/>
          </p:nvPr>
        </p:nvSpPr>
        <p:spPr/>
        <p:txBody>
          <a:bodyPr/>
          <a:lstStyle/>
          <a:p>
            <a:r>
              <a:rPr lang="en-US"/>
              <a:t>Copyright © 2010 Simulation Educators</a:t>
            </a:r>
            <a:endParaRPr lang="en-US" dirty="0"/>
          </a:p>
        </p:txBody>
      </p:sp>
      <p:sp>
        <p:nvSpPr>
          <p:cNvPr id="5" name="Slide Number Placeholder 4">
            <a:extLst>
              <a:ext uri="{FF2B5EF4-FFF2-40B4-BE49-F238E27FC236}">
                <a16:creationId xmlns:a16="http://schemas.microsoft.com/office/drawing/2014/main" id="{9F7255B0-476A-41EC-9E58-207282DD6AC2}"/>
              </a:ext>
            </a:extLst>
          </p:cNvPr>
          <p:cNvSpPr>
            <a:spLocks noGrp="1"/>
          </p:cNvSpPr>
          <p:nvPr>
            <p:ph type="sldNum" sz="quarter" idx="12"/>
          </p:nvPr>
        </p:nvSpPr>
        <p:spPr/>
        <p:txBody>
          <a:bodyPr/>
          <a:lstStyle/>
          <a:p>
            <a:fld id="{799C26FD-E1A0-49B8-8B03-25A733166562}" type="slidenum">
              <a:rPr lang="en-US" smtClean="0"/>
              <a:pPr/>
              <a:t>25</a:t>
            </a:fld>
            <a:endParaRPr lang="en-US" dirty="0"/>
          </a:p>
        </p:txBody>
      </p:sp>
      <p:sp>
        <p:nvSpPr>
          <p:cNvPr id="11" name="TextBox 10">
            <a:extLst>
              <a:ext uri="{FF2B5EF4-FFF2-40B4-BE49-F238E27FC236}">
                <a16:creationId xmlns:a16="http://schemas.microsoft.com/office/drawing/2014/main" id="{85800218-C795-4CEC-9EAA-A637355E03DC}"/>
              </a:ext>
            </a:extLst>
          </p:cNvPr>
          <p:cNvSpPr txBox="1"/>
          <p:nvPr/>
        </p:nvSpPr>
        <p:spPr>
          <a:xfrm>
            <a:off x="8836351" y="1466497"/>
            <a:ext cx="2853473" cy="369332"/>
          </a:xfrm>
          <a:prstGeom prst="rect">
            <a:avLst/>
          </a:prstGeom>
          <a:noFill/>
        </p:spPr>
        <p:txBody>
          <a:bodyPr wrap="none" rtlCol="0">
            <a:spAutoFit/>
          </a:bodyPr>
          <a:lstStyle/>
          <a:p>
            <a:r>
              <a:rPr lang="en-US" dirty="0"/>
              <a:t>Survival Probability Function</a:t>
            </a:r>
          </a:p>
        </p:txBody>
      </p:sp>
    </p:spTree>
    <p:extLst>
      <p:ext uri="{BB962C8B-B14F-4D97-AF65-F5344CB8AC3E}">
        <p14:creationId xmlns:p14="http://schemas.microsoft.com/office/powerpoint/2010/main" val="844626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CD6F-B687-4828-B93D-015F9AE2D1AA}"/>
              </a:ext>
            </a:extLst>
          </p:cNvPr>
          <p:cNvSpPr>
            <a:spLocks noGrp="1"/>
          </p:cNvSpPr>
          <p:nvPr>
            <p:ph type="title"/>
          </p:nvPr>
        </p:nvSpPr>
        <p:spPr/>
        <p:txBody>
          <a:bodyPr/>
          <a:lstStyle/>
          <a:p>
            <a:r>
              <a:rPr lang="en-US" dirty="0"/>
              <a:t>Cumulative Hazard Function</a:t>
            </a:r>
          </a:p>
        </p:txBody>
      </p:sp>
      <p:sp>
        <p:nvSpPr>
          <p:cNvPr id="3" name="Content Placeholder 2">
            <a:extLst>
              <a:ext uri="{FF2B5EF4-FFF2-40B4-BE49-F238E27FC236}">
                <a16:creationId xmlns:a16="http://schemas.microsoft.com/office/drawing/2014/main" id="{1E9D6C55-274C-4E8D-83A6-5CBF48473F80}"/>
              </a:ext>
            </a:extLst>
          </p:cNvPr>
          <p:cNvSpPr>
            <a:spLocks noGrp="1"/>
          </p:cNvSpPr>
          <p:nvPr>
            <p:ph sz="half" idx="1"/>
          </p:nvPr>
        </p:nvSpPr>
        <p:spPr>
          <a:xfrm>
            <a:off x="406400" y="1812722"/>
            <a:ext cx="6233682" cy="4351338"/>
          </a:xfrm>
        </p:spPr>
        <p:txBody>
          <a:bodyPr>
            <a:normAutofit/>
          </a:bodyPr>
          <a:lstStyle/>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gg_dta</a:t>
            </a:r>
            <a:r>
              <a:rPr lang="en-US" sz="1800" dirty="0">
                <a:latin typeface="Lucida Console" panose="020B0609040504020204" pitchFamily="49" charset="0"/>
              </a:rPr>
              <a:t>, type="</a:t>
            </a:r>
            <a:r>
              <a:rPr lang="en-US" sz="1800" dirty="0" err="1">
                <a:latin typeface="Lucida Console" panose="020B0609040504020204" pitchFamily="49" charset="0"/>
              </a:rPr>
              <a:t>cum_haz</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labs(y = "Cumulative Hazard", </a:t>
            </a:r>
          </a:p>
          <a:p>
            <a:pPr marL="0" indent="0">
              <a:buNone/>
            </a:pPr>
            <a:r>
              <a:rPr lang="en-US" sz="1800" dirty="0">
                <a:latin typeface="Lucida Console" panose="020B0609040504020204" pitchFamily="49" charset="0"/>
              </a:rPr>
              <a:t>  	x = "Observation Time (Years)", </a:t>
            </a:r>
          </a:p>
          <a:p>
            <a:pPr marL="0" indent="0">
              <a:buNone/>
            </a:pPr>
            <a:r>
              <a:rPr lang="en-US" sz="1800" dirty="0">
                <a:latin typeface="Lucida Console" panose="020B0609040504020204" pitchFamily="49" charset="0"/>
              </a:rPr>
              <a:t>  	color = "Treatment", </a:t>
            </a:r>
          </a:p>
          <a:p>
            <a:pPr marL="0" indent="0">
              <a:buNone/>
            </a:pPr>
            <a:r>
              <a:rPr lang="en-US" sz="1800" dirty="0">
                <a:latin typeface="Lucida Console" panose="020B0609040504020204" pitchFamily="49" charset="0"/>
              </a:rPr>
              <a:t>  	fill = "Treatment") + </a:t>
            </a:r>
          </a:p>
          <a:p>
            <a:pPr marL="0" indent="0">
              <a:buNone/>
            </a:pPr>
            <a:r>
              <a:rPr lang="en-US" sz="1800" dirty="0">
                <a:latin typeface="Lucida Console" panose="020B0609040504020204" pitchFamily="49" charset="0"/>
              </a:rPr>
              <a:t>  	theme(</a:t>
            </a:r>
            <a:r>
              <a:rPr lang="en-US" sz="1800" dirty="0" err="1">
                <a:latin typeface="Lucida Console" panose="020B0609040504020204" pitchFamily="49" charset="0"/>
              </a:rPr>
              <a:t>legend.position</a:t>
            </a:r>
            <a:r>
              <a:rPr lang="en-US" sz="1800" dirty="0">
                <a:latin typeface="Lucida Console" panose="020B0609040504020204" pitchFamily="49" charset="0"/>
              </a:rPr>
              <a:t> = c(.2,.8))</a:t>
            </a:r>
          </a:p>
          <a:p>
            <a:pPr marL="0" indent="0">
              <a:buNone/>
            </a:pPr>
            <a:endParaRPr lang="en-US" sz="1800" dirty="0">
              <a:latin typeface="Lucida Console" panose="020B0609040504020204" pitchFamily="49" charset="0"/>
            </a:endParaRPr>
          </a:p>
        </p:txBody>
      </p:sp>
      <p:pic>
        <p:nvPicPr>
          <p:cNvPr id="8" name="Content Placeholder 7">
            <a:extLst>
              <a:ext uri="{FF2B5EF4-FFF2-40B4-BE49-F238E27FC236}">
                <a16:creationId xmlns:a16="http://schemas.microsoft.com/office/drawing/2014/main" id="{32C3D09F-381E-4FC6-BB3B-560596F71EC3}"/>
              </a:ext>
            </a:extLst>
          </p:cNvPr>
          <p:cNvPicPr>
            <a:picLocks noGrp="1" noChangeAspect="1"/>
          </p:cNvPicPr>
          <p:nvPr>
            <p:ph sz="half" idx="2"/>
          </p:nvPr>
        </p:nvPicPr>
        <p:blipFill>
          <a:blip r:embed="rId2"/>
          <a:stretch>
            <a:fillRect/>
          </a:stretch>
        </p:blipFill>
        <p:spPr>
          <a:xfrm>
            <a:off x="6221338" y="1398778"/>
            <a:ext cx="5559166" cy="4778185"/>
          </a:xfrm>
          <a:prstGeom prst="rect">
            <a:avLst/>
          </a:prstGeom>
        </p:spPr>
      </p:pic>
      <p:sp>
        <p:nvSpPr>
          <p:cNvPr id="5" name="Date Placeholder 4">
            <a:extLst>
              <a:ext uri="{FF2B5EF4-FFF2-40B4-BE49-F238E27FC236}">
                <a16:creationId xmlns:a16="http://schemas.microsoft.com/office/drawing/2014/main" id="{A1F6FD66-A727-4877-A27D-DF978C8BFA89}"/>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68A2E2B1-52F9-4EC5-A241-3661CF009500}"/>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F3F66E90-E346-4863-AC48-B4AF4F6B8E4A}"/>
              </a:ext>
            </a:extLst>
          </p:cNvPr>
          <p:cNvSpPr>
            <a:spLocks noGrp="1"/>
          </p:cNvSpPr>
          <p:nvPr>
            <p:ph type="sldNum" sz="quarter" idx="12"/>
          </p:nvPr>
        </p:nvSpPr>
        <p:spPr/>
        <p:txBody>
          <a:bodyPr/>
          <a:lstStyle/>
          <a:p>
            <a:fld id="{799C26FD-E1A0-49B8-8B03-25A733166562}" type="slidenum">
              <a:rPr lang="en-US" smtClean="0"/>
              <a:t>26</a:t>
            </a:fld>
            <a:endParaRPr lang="en-US" dirty="0"/>
          </a:p>
        </p:txBody>
      </p:sp>
      <p:sp>
        <p:nvSpPr>
          <p:cNvPr id="11" name="TextBox 10">
            <a:extLst>
              <a:ext uri="{FF2B5EF4-FFF2-40B4-BE49-F238E27FC236}">
                <a16:creationId xmlns:a16="http://schemas.microsoft.com/office/drawing/2014/main" id="{F9A339B8-FE1D-4372-9165-106ACEFCA200}"/>
              </a:ext>
            </a:extLst>
          </p:cNvPr>
          <p:cNvSpPr txBox="1"/>
          <p:nvPr/>
        </p:nvSpPr>
        <p:spPr>
          <a:xfrm>
            <a:off x="8579977" y="1526318"/>
            <a:ext cx="2823081" cy="369332"/>
          </a:xfrm>
          <a:prstGeom prst="rect">
            <a:avLst/>
          </a:prstGeom>
          <a:noFill/>
        </p:spPr>
        <p:txBody>
          <a:bodyPr wrap="none" rtlCol="0">
            <a:spAutoFit/>
          </a:bodyPr>
          <a:lstStyle/>
          <a:p>
            <a:r>
              <a:rPr lang="en-US" dirty="0"/>
              <a:t>Cumulative Hazard Function</a:t>
            </a:r>
          </a:p>
        </p:txBody>
      </p:sp>
    </p:spTree>
    <p:extLst>
      <p:ext uri="{BB962C8B-B14F-4D97-AF65-F5344CB8AC3E}">
        <p14:creationId xmlns:p14="http://schemas.microsoft.com/office/powerpoint/2010/main" val="641745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C029-67BD-4768-8987-72FC61C467A3}"/>
              </a:ext>
            </a:extLst>
          </p:cNvPr>
          <p:cNvSpPr>
            <a:spLocks noGrp="1"/>
          </p:cNvSpPr>
          <p:nvPr>
            <p:ph type="title"/>
          </p:nvPr>
        </p:nvSpPr>
        <p:spPr/>
        <p:txBody>
          <a:bodyPr/>
          <a:lstStyle/>
          <a:p>
            <a:r>
              <a:rPr lang="en-US" dirty="0"/>
              <a:t>Plot the Survival Object Directly</a:t>
            </a:r>
          </a:p>
        </p:txBody>
      </p:sp>
      <p:sp>
        <p:nvSpPr>
          <p:cNvPr id="3" name="Content Placeholder 2">
            <a:extLst>
              <a:ext uri="{FF2B5EF4-FFF2-40B4-BE49-F238E27FC236}">
                <a16:creationId xmlns:a16="http://schemas.microsoft.com/office/drawing/2014/main" id="{61C3E80B-A177-4FA1-8562-E30A835104DC}"/>
              </a:ext>
            </a:extLst>
          </p:cNvPr>
          <p:cNvSpPr>
            <a:spLocks noGrp="1"/>
          </p:cNvSpPr>
          <p:nvPr>
            <p:ph sz="half" idx="1"/>
          </p:nvPr>
        </p:nvSpPr>
        <p:spPr>
          <a:xfrm>
            <a:off x="406400" y="1469877"/>
            <a:ext cx="5613400" cy="4707086"/>
          </a:xfrm>
        </p:spPr>
        <p:txBody>
          <a:bodyPr>
            <a:normAutofit lnSpcReduction="10000"/>
          </a:bodyPr>
          <a:lstStyle/>
          <a:p>
            <a:pPr marL="0" indent="0">
              <a:buNone/>
            </a:pPr>
            <a:r>
              <a:rPr lang="en-US" sz="1600" dirty="0">
                <a:latin typeface="Lucida Console" panose="020B0609040504020204" pitchFamily="49" charset="0"/>
              </a:rPr>
              <a:t>&gt; # Duplicate the trial data </a:t>
            </a:r>
          </a:p>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pbc.bili</a:t>
            </a:r>
            <a:r>
              <a:rPr lang="en-US" sz="1600" dirty="0">
                <a:latin typeface="Lucida Console" panose="020B0609040504020204" pitchFamily="49" charset="0"/>
              </a:rPr>
              <a:t> &lt;- </a:t>
            </a:r>
            <a:r>
              <a:rPr lang="en-US" sz="1600" dirty="0" err="1">
                <a:latin typeface="Lucida Console" panose="020B0609040504020204" pitchFamily="49" charset="0"/>
              </a:rPr>
              <a:t>pbc.trial</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&gt; # Group by bilirubin values</a:t>
            </a:r>
          </a:p>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pbc.bili$bili_grp</a:t>
            </a:r>
            <a:r>
              <a:rPr lang="en-US" sz="1600" dirty="0">
                <a:latin typeface="Lucida Console" panose="020B0609040504020204" pitchFamily="49" charset="0"/>
              </a:rPr>
              <a:t> &lt;- cut(</a:t>
            </a:r>
            <a:r>
              <a:rPr lang="en-US" sz="1600" dirty="0" err="1">
                <a:latin typeface="Lucida Console" panose="020B0609040504020204" pitchFamily="49" charset="0"/>
              </a:rPr>
              <a:t>pbc.trial$bili</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breaks = c(0, .8, 1.3, 3.4,</a:t>
            </a:r>
          </a:p>
          <a:p>
            <a:pPr marL="0" indent="0">
              <a:buNone/>
            </a:pPr>
            <a:r>
              <a:rPr lang="en-US" sz="1600" dirty="0">
                <a:latin typeface="Lucida Console" panose="020B0609040504020204" pitchFamily="49" charset="0"/>
              </a:rPr>
              <a:t>	max(</a:t>
            </a:r>
            <a:r>
              <a:rPr lang="en-US" sz="1600" dirty="0" err="1">
                <a:latin typeface="Lucida Console" panose="020B0609040504020204" pitchFamily="49" charset="0"/>
              </a:rPr>
              <a:t>pbc.trial$bili</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plot the </a:t>
            </a:r>
            <a:r>
              <a:rPr lang="en-US" sz="1600" dirty="0" err="1">
                <a:latin typeface="Lucida Console" panose="020B0609040504020204" pitchFamily="49" charset="0"/>
              </a:rPr>
              <a:t>gg_survival</a:t>
            </a:r>
            <a:r>
              <a:rPr lang="en-US" sz="1600" dirty="0">
                <a:latin typeface="Lucida Console" panose="020B0609040504020204" pitchFamily="49" charset="0"/>
              </a:rPr>
              <a:t> object directly </a:t>
            </a:r>
          </a:p>
          <a:p>
            <a:pPr marL="0" indent="0">
              <a:buNone/>
            </a:pPr>
            <a:r>
              <a:rPr lang="en-US" sz="1600" dirty="0">
                <a:latin typeface="Lucida Console" panose="020B0609040504020204" pitchFamily="49" charset="0"/>
              </a:rPr>
              <a:t>&gt; plot(</a:t>
            </a:r>
            <a:r>
              <a:rPr lang="en-US" sz="1600" dirty="0" err="1">
                <a:latin typeface="Lucida Console" panose="020B0609040504020204" pitchFamily="49" charset="0"/>
              </a:rPr>
              <a:t>gg_survival</a:t>
            </a:r>
            <a:r>
              <a:rPr lang="en-US" sz="1600" dirty="0">
                <a:latin typeface="Lucida Console" panose="020B0609040504020204" pitchFamily="49" charset="0"/>
              </a:rPr>
              <a:t>(interval = "Years",</a:t>
            </a:r>
          </a:p>
          <a:p>
            <a:pPr marL="0" indent="0">
              <a:buNone/>
            </a:pPr>
            <a:r>
              <a:rPr lang="en-US" sz="1600" dirty="0">
                <a:latin typeface="Lucida Console" panose="020B0609040504020204" pitchFamily="49" charset="0"/>
              </a:rPr>
              <a:t>	censor = "status", </a:t>
            </a:r>
          </a:p>
          <a:p>
            <a:pPr marL="0" indent="0">
              <a:buNone/>
            </a:pPr>
            <a:r>
              <a:rPr lang="en-US" sz="1600" dirty="0">
                <a:latin typeface="Lucida Console" panose="020B0609040504020204" pitchFamily="49" charset="0"/>
              </a:rPr>
              <a:t>	by = "</a:t>
            </a:r>
            <a:r>
              <a:rPr lang="en-US" sz="1600" dirty="0" err="1">
                <a:latin typeface="Lucida Console" panose="020B0609040504020204" pitchFamily="49" charset="0"/>
              </a:rPr>
              <a:t>bili_grp</a:t>
            </a:r>
            <a:r>
              <a:rPr lang="en-US" sz="1600" dirty="0">
                <a:latin typeface="Lucida Console" panose="020B0609040504020204" pitchFamily="49" charset="0"/>
              </a:rPr>
              <a:t>", data = </a:t>
            </a:r>
            <a:r>
              <a:rPr lang="en-US" sz="1600" dirty="0" err="1">
                <a:latin typeface="Lucida Console" panose="020B0609040504020204" pitchFamily="49" charset="0"/>
              </a:rPr>
              <a:t>pbc.bili</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error = "none") + </a:t>
            </a:r>
          </a:p>
          <a:p>
            <a:pPr marL="0" indent="0">
              <a:buNone/>
            </a:pPr>
            <a:r>
              <a:rPr lang="en-US" sz="1600" dirty="0">
                <a:latin typeface="Lucida Console" panose="020B0609040504020204" pitchFamily="49" charset="0"/>
              </a:rPr>
              <a:t>  	labs(y = "Survival Probability", </a:t>
            </a:r>
          </a:p>
          <a:p>
            <a:pPr marL="0" indent="0" defTabSz="688975">
              <a:buNone/>
            </a:pPr>
            <a:r>
              <a:rPr lang="en-US" sz="1600" dirty="0">
                <a:latin typeface="Lucida Console" panose="020B0609040504020204" pitchFamily="49" charset="0"/>
              </a:rPr>
              <a:t>		x = "Observation Time (Years)", </a:t>
            </a:r>
          </a:p>
          <a:p>
            <a:pPr marL="0" indent="0" defTabSz="688975">
              <a:buNone/>
            </a:pPr>
            <a:r>
              <a:rPr lang="en-US" sz="1600" dirty="0">
                <a:latin typeface="Lucida Console" panose="020B0609040504020204" pitchFamily="49" charset="0"/>
              </a:rPr>
              <a:t>		color = "Bilirubin")</a:t>
            </a:r>
          </a:p>
        </p:txBody>
      </p:sp>
      <p:pic>
        <p:nvPicPr>
          <p:cNvPr id="8" name="Content Placeholder 7">
            <a:extLst>
              <a:ext uri="{FF2B5EF4-FFF2-40B4-BE49-F238E27FC236}">
                <a16:creationId xmlns:a16="http://schemas.microsoft.com/office/drawing/2014/main" id="{4DF0C200-C28B-4900-BBCD-D53C4D5606AA}"/>
              </a:ext>
            </a:extLst>
          </p:cNvPr>
          <p:cNvPicPr>
            <a:picLocks noGrp="1" noChangeAspect="1"/>
          </p:cNvPicPr>
          <p:nvPr>
            <p:ph sz="half" idx="2"/>
          </p:nvPr>
        </p:nvPicPr>
        <p:blipFill>
          <a:blip r:embed="rId2"/>
          <a:stretch>
            <a:fillRect/>
          </a:stretch>
        </p:blipFill>
        <p:spPr>
          <a:xfrm>
            <a:off x="6096000" y="1469877"/>
            <a:ext cx="5476274" cy="4706938"/>
          </a:xfrm>
          <a:prstGeom prst="rect">
            <a:avLst/>
          </a:prstGeom>
        </p:spPr>
      </p:pic>
      <p:sp>
        <p:nvSpPr>
          <p:cNvPr id="5" name="Date Placeholder 4">
            <a:extLst>
              <a:ext uri="{FF2B5EF4-FFF2-40B4-BE49-F238E27FC236}">
                <a16:creationId xmlns:a16="http://schemas.microsoft.com/office/drawing/2014/main" id="{871EFA5A-499E-49D7-8F4B-528545581269}"/>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F7CAFA05-2E09-4EC8-A212-F5F3EB3BF9A7}"/>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BBEBE5F3-91F7-4A0D-B7D0-26C490A40B2C}"/>
              </a:ext>
            </a:extLst>
          </p:cNvPr>
          <p:cNvSpPr>
            <a:spLocks noGrp="1"/>
          </p:cNvSpPr>
          <p:nvPr>
            <p:ph type="sldNum" sz="quarter" idx="12"/>
          </p:nvPr>
        </p:nvSpPr>
        <p:spPr/>
        <p:txBody>
          <a:bodyPr/>
          <a:lstStyle/>
          <a:p>
            <a:fld id="{799C26FD-E1A0-49B8-8B03-25A733166562}" type="slidenum">
              <a:rPr lang="en-US" smtClean="0"/>
              <a:t>27</a:t>
            </a:fld>
            <a:endParaRPr lang="en-US" dirty="0"/>
          </a:p>
        </p:txBody>
      </p:sp>
    </p:spTree>
    <p:extLst>
      <p:ext uri="{BB962C8B-B14F-4D97-AF65-F5344CB8AC3E}">
        <p14:creationId xmlns:p14="http://schemas.microsoft.com/office/powerpoint/2010/main" val="1730002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D7F43-2457-40FC-A77D-2510E1A74105}"/>
              </a:ext>
            </a:extLst>
          </p:cNvPr>
          <p:cNvSpPr>
            <a:spLocks noGrp="1"/>
          </p:cNvSpPr>
          <p:nvPr>
            <p:ph type="title"/>
          </p:nvPr>
        </p:nvSpPr>
        <p:spPr/>
        <p:txBody>
          <a:bodyPr/>
          <a:lstStyle/>
          <a:p>
            <a:r>
              <a:rPr lang="en-US" dirty="0"/>
              <a:t>Changing the Color Palette</a:t>
            </a:r>
          </a:p>
        </p:txBody>
      </p:sp>
      <p:sp>
        <p:nvSpPr>
          <p:cNvPr id="3" name="Content Placeholder 2">
            <a:extLst>
              <a:ext uri="{FF2B5EF4-FFF2-40B4-BE49-F238E27FC236}">
                <a16:creationId xmlns:a16="http://schemas.microsoft.com/office/drawing/2014/main" id="{726C05E0-E909-4BCC-AC77-32883F705D5C}"/>
              </a:ext>
            </a:extLst>
          </p:cNvPr>
          <p:cNvSpPr>
            <a:spLocks noGrp="1"/>
          </p:cNvSpPr>
          <p:nvPr>
            <p:ph sz="half" idx="1"/>
          </p:nvPr>
        </p:nvSpPr>
        <p:spPr>
          <a:xfrm>
            <a:off x="406400" y="1552665"/>
            <a:ext cx="5321570" cy="4351338"/>
          </a:xfrm>
        </p:spPr>
        <p:txBody>
          <a:bodyPr>
            <a:normAutofit/>
          </a:bodyPr>
          <a:lstStyle/>
          <a:p>
            <a:pPr marL="0" indent="0">
              <a:buNone/>
            </a:pPr>
            <a:r>
              <a:rPr lang="en-US" sz="1800" dirty="0">
                <a:latin typeface="Lucida Console" panose="020B0609040504020204" pitchFamily="49" charset="0"/>
              </a:rPr>
              <a:t>&gt; ggplot(</a:t>
            </a:r>
            <a:r>
              <a:rPr lang="en-US" sz="1800" dirty="0" err="1">
                <a:latin typeface="Lucida Console" panose="020B0609040504020204" pitchFamily="49" charset="0"/>
              </a:rPr>
              <a:t>dta</a:t>
            </a:r>
            <a:r>
              <a:rPr lang="en-US" sz="1800" dirty="0">
                <a:latin typeface="Lucida Console" panose="020B0609040504020204" pitchFamily="49" charset="0"/>
              </a:rPr>
              <a:t>, </a:t>
            </a:r>
            <a:r>
              <a:rPr lang="en-US" sz="1800" dirty="0" err="1">
                <a:latin typeface="Lucida Console" panose="020B0609040504020204" pitchFamily="49" charset="0"/>
              </a:rPr>
              <a:t>aes</a:t>
            </a:r>
            <a:r>
              <a:rPr lang="en-US" sz="1800" dirty="0">
                <a:latin typeface="Lucida Console" panose="020B0609040504020204" pitchFamily="49" charset="0"/>
              </a:rPr>
              <a:t>(x=</a:t>
            </a:r>
            <a:r>
              <a:rPr lang="en-US" sz="1800" dirty="0" err="1">
                <a:latin typeface="Lucida Console" panose="020B0609040504020204" pitchFamily="49" charset="0"/>
              </a:rPr>
              <a:t>bili</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y=Years, </a:t>
            </a:r>
          </a:p>
          <a:p>
            <a:pPr marL="0" indent="0">
              <a:buNone/>
            </a:pPr>
            <a:r>
              <a:rPr lang="en-US" sz="1800" dirty="0">
                <a:latin typeface="Lucida Console" panose="020B0609040504020204" pitchFamily="49" charset="0"/>
              </a:rPr>
              <a:t>		 color=variable))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geom_point</a:t>
            </a:r>
            <a:r>
              <a:rPr lang="en-US" sz="1800" dirty="0">
                <a:latin typeface="Lucida Console" panose="020B0609040504020204" pitchFamily="49" charset="0"/>
              </a:rPr>
              <a:t>(alpha=.4)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geom_rug</a:t>
            </a:r>
            <a:r>
              <a:rPr lang="en-US" sz="1800" dirty="0">
                <a:latin typeface="Lucida Console" panose="020B0609040504020204" pitchFamily="49" charset="0"/>
              </a:rPr>
              <a:t>(data=</a:t>
            </a:r>
            <a:r>
              <a:rPr lang="en-US" sz="1800" dirty="0" err="1">
                <a:latin typeface="Lucida Console" panose="020B0609040504020204" pitchFamily="49" charset="0"/>
              </a:rPr>
              <a:t>dta</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labs(y="", x="</a:t>
            </a:r>
            <a:r>
              <a:rPr lang="en-US" sz="1800" dirty="0" err="1">
                <a:latin typeface="Lucida Console" panose="020B0609040504020204" pitchFamily="49" charset="0"/>
              </a:rPr>
              <a:t>bili</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scale_fill_gradientn</a:t>
            </a:r>
            <a:r>
              <a:rPr lang="en-US" sz="1800" dirty="0">
                <a:latin typeface="Lucida Console" panose="020B0609040504020204" pitchFamily="49" charset="0"/>
              </a:rPr>
              <a:t>(colors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colorspace</a:t>
            </a:r>
            <a:r>
              <a:rPr lang="en-US" sz="1800" dirty="0">
                <a:latin typeface="Lucida Console" panose="020B0609040504020204" pitchFamily="49" charset="0"/>
              </a:rPr>
              <a:t>::</a:t>
            </a:r>
            <a:r>
              <a:rPr lang="en-US" sz="1800" dirty="0" err="1">
                <a:latin typeface="Lucida Console" panose="020B0609040504020204" pitchFamily="49" charset="0"/>
              </a:rPr>
              <a:t>rainbow_hcl</a:t>
            </a:r>
            <a:r>
              <a:rPr lang="en-US" sz="1800" dirty="0">
                <a:latin typeface="Lucida Console" panose="020B0609040504020204" pitchFamily="49" charset="0"/>
              </a:rPr>
              <a:t>(17))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facet_wrap</a:t>
            </a:r>
            <a:r>
              <a:rPr lang="en-US" sz="1800" dirty="0">
                <a:latin typeface="Lucida Console" panose="020B0609040504020204" pitchFamily="49" charset="0"/>
              </a:rPr>
              <a:t>(~variable,</a:t>
            </a:r>
          </a:p>
          <a:p>
            <a:pPr marL="0" indent="0">
              <a:buNone/>
            </a:pPr>
            <a:r>
              <a:rPr lang="en-US" sz="1800" dirty="0">
                <a:latin typeface="Lucida Console" panose="020B0609040504020204" pitchFamily="49" charset="0"/>
              </a:rPr>
              <a:t>	scales="</a:t>
            </a:r>
            <a:r>
              <a:rPr lang="en-US" sz="1800" dirty="0" err="1">
                <a:latin typeface="Lucida Console" panose="020B0609040504020204" pitchFamily="49" charset="0"/>
              </a:rPr>
              <a:t>free_y</a:t>
            </a:r>
            <a:r>
              <a:rPr lang="en-US" sz="1800" dirty="0">
                <a:latin typeface="Lucida Console" panose="020B0609040504020204" pitchFamily="49" charset="0"/>
              </a:rPr>
              <a:t>", </a:t>
            </a:r>
            <a:r>
              <a:rPr lang="en-US" sz="1800" dirty="0" err="1">
                <a:latin typeface="Lucida Console" panose="020B0609040504020204" pitchFamily="49" charset="0"/>
              </a:rPr>
              <a:t>ncol</a:t>
            </a:r>
            <a:r>
              <a:rPr lang="en-US" sz="1800" dirty="0">
                <a:latin typeface="Lucida Console" panose="020B0609040504020204" pitchFamily="49" charset="0"/>
              </a:rPr>
              <a:t>=3) </a:t>
            </a:r>
          </a:p>
        </p:txBody>
      </p:sp>
      <p:pic>
        <p:nvPicPr>
          <p:cNvPr id="9" name="Content Placeholder 8">
            <a:extLst>
              <a:ext uri="{FF2B5EF4-FFF2-40B4-BE49-F238E27FC236}">
                <a16:creationId xmlns:a16="http://schemas.microsoft.com/office/drawing/2014/main" id="{DBEC8E98-2E9C-4B2C-867E-17B1C1167AAA}"/>
              </a:ext>
            </a:extLst>
          </p:cNvPr>
          <p:cNvPicPr>
            <a:picLocks noGrp="1" noChangeAspect="1"/>
          </p:cNvPicPr>
          <p:nvPr>
            <p:ph sz="half" idx="2"/>
          </p:nvPr>
        </p:nvPicPr>
        <p:blipFill>
          <a:blip r:embed="rId2"/>
          <a:stretch>
            <a:fillRect/>
          </a:stretch>
        </p:blipFill>
        <p:spPr>
          <a:xfrm>
            <a:off x="5727970" y="2140558"/>
            <a:ext cx="6026449" cy="3731187"/>
          </a:xfrm>
          <a:prstGeom prst="rect">
            <a:avLst/>
          </a:prstGeom>
        </p:spPr>
      </p:pic>
      <p:sp>
        <p:nvSpPr>
          <p:cNvPr id="5" name="Date Placeholder 4">
            <a:extLst>
              <a:ext uri="{FF2B5EF4-FFF2-40B4-BE49-F238E27FC236}">
                <a16:creationId xmlns:a16="http://schemas.microsoft.com/office/drawing/2014/main" id="{CDD02315-958F-4C03-B721-688C87349B0E}"/>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67B3A188-168F-4941-A65D-DF12585F12F3}"/>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1F75C88A-BA1D-4DD0-B6C8-B3ECC3BC931E}"/>
              </a:ext>
            </a:extLst>
          </p:cNvPr>
          <p:cNvSpPr>
            <a:spLocks noGrp="1"/>
          </p:cNvSpPr>
          <p:nvPr>
            <p:ph type="sldNum" sz="quarter" idx="12"/>
          </p:nvPr>
        </p:nvSpPr>
        <p:spPr/>
        <p:txBody>
          <a:bodyPr/>
          <a:lstStyle/>
          <a:p>
            <a:fld id="{799C26FD-E1A0-49B8-8B03-25A733166562}" type="slidenum">
              <a:rPr lang="en-US" smtClean="0"/>
              <a:t>28</a:t>
            </a:fld>
            <a:endParaRPr lang="en-US" dirty="0"/>
          </a:p>
        </p:txBody>
      </p:sp>
      <p:sp>
        <p:nvSpPr>
          <p:cNvPr id="10" name="TextBox 9">
            <a:extLst>
              <a:ext uri="{FF2B5EF4-FFF2-40B4-BE49-F238E27FC236}">
                <a16:creationId xmlns:a16="http://schemas.microsoft.com/office/drawing/2014/main" id="{E53412B5-94AC-4E04-9ED1-7930971C172D}"/>
              </a:ext>
            </a:extLst>
          </p:cNvPr>
          <p:cNvSpPr txBox="1"/>
          <p:nvPr/>
        </p:nvSpPr>
        <p:spPr>
          <a:xfrm>
            <a:off x="5773665" y="1479129"/>
            <a:ext cx="5500737" cy="461665"/>
          </a:xfrm>
          <a:prstGeom prst="rect">
            <a:avLst/>
          </a:prstGeom>
          <a:noFill/>
        </p:spPr>
        <p:txBody>
          <a:bodyPr wrap="none" rtlCol="0">
            <a:spAutoFit/>
          </a:bodyPr>
          <a:lstStyle/>
          <a:p>
            <a:r>
              <a:rPr lang="en-US" sz="2400" b="1" dirty="0">
                <a:solidFill>
                  <a:schemeClr val="accent4"/>
                </a:solidFill>
              </a:rPr>
              <a:t>Increase number of colors from 12 to &gt; 40</a:t>
            </a:r>
          </a:p>
        </p:txBody>
      </p:sp>
    </p:spTree>
    <p:extLst>
      <p:ext uri="{BB962C8B-B14F-4D97-AF65-F5344CB8AC3E}">
        <p14:creationId xmlns:p14="http://schemas.microsoft.com/office/powerpoint/2010/main" val="3117396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3057-E1D6-40F4-86BA-0CD64FB9447C}"/>
              </a:ext>
            </a:extLst>
          </p:cNvPr>
          <p:cNvSpPr>
            <a:spLocks noGrp="1"/>
          </p:cNvSpPr>
          <p:nvPr>
            <p:ph type="title"/>
          </p:nvPr>
        </p:nvSpPr>
        <p:spPr/>
        <p:txBody>
          <a:bodyPr/>
          <a:lstStyle/>
          <a:p>
            <a:r>
              <a:rPr lang="en-US" dirty="0"/>
              <a:t>Factors versus Bilirubin by Value</a:t>
            </a:r>
          </a:p>
        </p:txBody>
      </p:sp>
      <p:sp>
        <p:nvSpPr>
          <p:cNvPr id="3" name="Content Placeholder 2">
            <a:extLst>
              <a:ext uri="{FF2B5EF4-FFF2-40B4-BE49-F238E27FC236}">
                <a16:creationId xmlns:a16="http://schemas.microsoft.com/office/drawing/2014/main" id="{99A75105-0D02-4750-8F0E-3A5DDFC795B6}"/>
              </a:ext>
            </a:extLst>
          </p:cNvPr>
          <p:cNvSpPr>
            <a:spLocks noGrp="1"/>
          </p:cNvSpPr>
          <p:nvPr>
            <p:ph sz="half" idx="1"/>
          </p:nvPr>
        </p:nvSpPr>
        <p:spPr>
          <a:xfrm>
            <a:off x="406400" y="1468877"/>
            <a:ext cx="4618527" cy="4708086"/>
          </a:xfrm>
        </p:spPr>
        <p:txBody>
          <a:bodyPr>
            <a:normAutofit/>
          </a:bodyPr>
          <a:lstStyle/>
          <a:p>
            <a:pPr marL="0" indent="0">
              <a:buNone/>
            </a:pPr>
            <a:r>
              <a:rPr lang="en-US" sz="1800" dirty="0">
                <a:latin typeface="Lucida Console" panose="020B0609040504020204" pitchFamily="49" charset="0"/>
              </a:rPr>
              <a:t>&gt; ggplot(</a:t>
            </a:r>
            <a:r>
              <a:rPr lang="en-US" sz="1800" dirty="0" err="1">
                <a:latin typeface="Lucida Console" panose="020B0609040504020204" pitchFamily="49" charset="0"/>
              </a:rPr>
              <a:t>dta</a:t>
            </a:r>
            <a:r>
              <a:rPr lang="en-US" sz="1800" dirty="0">
                <a:latin typeface="Lucida Console" panose="020B0609040504020204" pitchFamily="49" charset="0"/>
              </a:rPr>
              <a:t>,  </a:t>
            </a:r>
            <a:r>
              <a:rPr lang="en-US" sz="1800" dirty="0" err="1">
                <a:latin typeface="Lucida Console" panose="020B0609040504020204" pitchFamily="49" charset="0"/>
              </a:rPr>
              <a:t>aes</a:t>
            </a:r>
            <a:r>
              <a:rPr lang="en-US" sz="1800" dirty="0">
                <a:latin typeface="Lucida Console" panose="020B0609040504020204" pitchFamily="49" charset="0"/>
              </a:rPr>
              <a:t>(x=</a:t>
            </a:r>
            <a:r>
              <a:rPr lang="en-US" sz="1800" dirty="0" err="1">
                <a:latin typeface="Lucida Console" panose="020B0609040504020204" pitchFamily="49" charset="0"/>
              </a:rPr>
              <a:t>bili</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y=Years, </a:t>
            </a:r>
          </a:p>
          <a:p>
            <a:pPr marL="0" indent="0">
              <a:buNone/>
            </a:pPr>
            <a:r>
              <a:rPr lang="en-US" sz="1800" dirty="0">
                <a:latin typeface="Lucida Console" panose="020B0609040504020204" pitchFamily="49" charset="0"/>
              </a:rPr>
              <a:t>		color=value))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geom_point</a:t>
            </a:r>
            <a:r>
              <a:rPr lang="en-US" sz="1800" dirty="0">
                <a:latin typeface="Lucida Console" panose="020B0609040504020204" pitchFamily="49" charset="0"/>
              </a:rPr>
              <a:t>(alpha=.4)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geom_rug</a:t>
            </a:r>
            <a:r>
              <a:rPr lang="en-US" sz="1800" dirty="0">
                <a:latin typeface="Lucida Console" panose="020B0609040504020204" pitchFamily="49" charset="0"/>
              </a:rPr>
              <a:t>(data=</a:t>
            </a:r>
            <a:r>
              <a:rPr lang="en-US" sz="1800" dirty="0" err="1">
                <a:latin typeface="Lucida Console" panose="020B0609040504020204" pitchFamily="49" charset="0"/>
              </a:rPr>
              <a:t>dta</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labs(y="", x="</a:t>
            </a:r>
            <a:r>
              <a:rPr lang="en-US" sz="1800" dirty="0" err="1">
                <a:latin typeface="Lucida Console" panose="020B0609040504020204" pitchFamily="49" charset="0"/>
              </a:rPr>
              <a:t>bili</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scale_fill_brewer</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type = "</a:t>
            </a:r>
            <a:r>
              <a:rPr lang="en-US" sz="1800" dirty="0" err="1">
                <a:latin typeface="Lucida Console" panose="020B0609040504020204" pitchFamily="49" charset="0"/>
              </a:rPr>
              <a:t>seq</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palette = "Set2")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facet_wrap</a:t>
            </a:r>
            <a:r>
              <a:rPr lang="en-US" sz="1800" dirty="0">
                <a:latin typeface="Lucida Console" panose="020B0609040504020204" pitchFamily="49" charset="0"/>
              </a:rPr>
              <a:t>(~variable, </a:t>
            </a:r>
          </a:p>
          <a:p>
            <a:pPr marL="0" indent="0">
              <a:buNone/>
            </a:pPr>
            <a:r>
              <a:rPr lang="en-US" sz="1800" dirty="0">
                <a:latin typeface="Lucida Console" panose="020B0609040504020204" pitchFamily="49" charset="0"/>
              </a:rPr>
              <a:t>	scales="</a:t>
            </a:r>
            <a:r>
              <a:rPr lang="en-US" sz="1800" dirty="0" err="1">
                <a:latin typeface="Lucida Console" panose="020B0609040504020204" pitchFamily="49" charset="0"/>
              </a:rPr>
              <a:t>free_y</a:t>
            </a:r>
            <a:r>
              <a:rPr lang="en-US" sz="1800" dirty="0">
                <a:latin typeface="Lucida Console" panose="020B0609040504020204" pitchFamily="49" charset="0"/>
              </a:rPr>
              <a:t>", </a:t>
            </a:r>
            <a:r>
              <a:rPr lang="en-US" sz="1800" dirty="0" err="1">
                <a:latin typeface="Lucida Console" panose="020B0609040504020204" pitchFamily="49" charset="0"/>
              </a:rPr>
              <a:t>ncol</a:t>
            </a:r>
            <a:r>
              <a:rPr lang="en-US" sz="1800" dirty="0">
                <a:latin typeface="Lucida Console" panose="020B0609040504020204" pitchFamily="49" charset="0"/>
              </a:rPr>
              <a:t>=3)  </a:t>
            </a:r>
          </a:p>
        </p:txBody>
      </p:sp>
      <p:pic>
        <p:nvPicPr>
          <p:cNvPr id="8" name="Content Placeholder 7">
            <a:extLst>
              <a:ext uri="{FF2B5EF4-FFF2-40B4-BE49-F238E27FC236}">
                <a16:creationId xmlns:a16="http://schemas.microsoft.com/office/drawing/2014/main" id="{3818AA9F-31F1-4E55-87E6-E40DA0F66359}"/>
              </a:ext>
            </a:extLst>
          </p:cNvPr>
          <p:cNvPicPr>
            <a:picLocks noGrp="1" noChangeAspect="1"/>
          </p:cNvPicPr>
          <p:nvPr>
            <p:ph sz="half" idx="2"/>
          </p:nvPr>
        </p:nvPicPr>
        <p:blipFill>
          <a:blip r:embed="rId2"/>
          <a:stretch>
            <a:fillRect/>
          </a:stretch>
        </p:blipFill>
        <p:spPr>
          <a:xfrm>
            <a:off x="4898876" y="1468877"/>
            <a:ext cx="6972025" cy="4316626"/>
          </a:xfrm>
          <a:prstGeom prst="rect">
            <a:avLst/>
          </a:prstGeom>
        </p:spPr>
      </p:pic>
      <p:sp>
        <p:nvSpPr>
          <p:cNvPr id="5" name="Date Placeholder 4">
            <a:extLst>
              <a:ext uri="{FF2B5EF4-FFF2-40B4-BE49-F238E27FC236}">
                <a16:creationId xmlns:a16="http://schemas.microsoft.com/office/drawing/2014/main" id="{3F0F4CF8-EBC3-44B2-B12E-5E9AD8DB278B}"/>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3EA20F49-B4D0-4B81-8B35-FA0F8C0C3FDC}"/>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62A101E8-4C70-41D0-AA1A-A13783487738}"/>
              </a:ext>
            </a:extLst>
          </p:cNvPr>
          <p:cNvSpPr>
            <a:spLocks noGrp="1"/>
          </p:cNvSpPr>
          <p:nvPr>
            <p:ph type="sldNum" sz="quarter" idx="12"/>
          </p:nvPr>
        </p:nvSpPr>
        <p:spPr/>
        <p:txBody>
          <a:bodyPr/>
          <a:lstStyle/>
          <a:p>
            <a:fld id="{799C26FD-E1A0-49B8-8B03-25A733166562}" type="slidenum">
              <a:rPr lang="en-US" smtClean="0"/>
              <a:t>29</a:t>
            </a:fld>
            <a:endParaRPr lang="en-US" dirty="0"/>
          </a:p>
        </p:txBody>
      </p:sp>
    </p:spTree>
    <p:extLst>
      <p:ext uri="{BB962C8B-B14F-4D97-AF65-F5344CB8AC3E}">
        <p14:creationId xmlns:p14="http://schemas.microsoft.com/office/powerpoint/2010/main" val="138765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Random Forest</a:t>
            </a:r>
          </a:p>
        </p:txBody>
      </p:sp>
      <p:sp>
        <p:nvSpPr>
          <p:cNvPr id="8" name="Content Placeholder 7"/>
          <p:cNvSpPr>
            <a:spLocks noGrp="1"/>
          </p:cNvSpPr>
          <p:nvPr>
            <p:ph sz="half" idx="1"/>
          </p:nvPr>
        </p:nvSpPr>
        <p:spPr>
          <a:xfrm>
            <a:off x="406400" y="1825625"/>
            <a:ext cx="5613400" cy="4351338"/>
          </a:xfrm>
        </p:spPr>
        <p:txBody>
          <a:bodyPr>
            <a:normAutofit fontScale="92500" lnSpcReduction="10000"/>
          </a:bodyPr>
          <a:lstStyle/>
          <a:p>
            <a:r>
              <a:rPr lang="en-US" dirty="0"/>
              <a:t>Random forests are an ensemble learning method for classification (and regression) that operate by constructing a multitude of decision trees at training time and outputting the class that is the mode of the classes output by individual trees </a:t>
            </a:r>
          </a:p>
          <a:p>
            <a:r>
              <a:rPr lang="en-US" dirty="0"/>
              <a:t>The algorithm for inducing a random forest was developed by Leo Breiman (Breiman L. , Random Forests, 2001) and Adele Cutler (Liaw, 2012), and “Random Forests” is their trademark</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p:txBody>
              <a:bodyPr>
                <a:normAutofit fontScale="92500" lnSpcReduction="10000"/>
              </a:bodyPr>
              <a:lstStyle/>
              <a:p>
                <a:r>
                  <a:rPr lang="en-US" dirty="0"/>
                  <a:t>The training algorithm for random forests applies the general technique of bootstrap aggregating, or bagging, to tree learners</a:t>
                </a:r>
              </a:p>
              <a:p>
                <a:r>
                  <a:rPr lang="en-US" dirty="0"/>
                  <a:t>After training, predictions for unseen samples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oMath>
                </a14:m>
                <a:r>
                  <a:rPr lang="en-US" dirty="0"/>
                  <a:t> can be made by averaging the predictions from all the individual regression trees on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oMath>
                </a14:m>
                <a:r>
                  <a:rPr lang="en-US" dirty="0"/>
                  <a:t> or by taking the majority vote in the case of decision trees</a:t>
                </a:r>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blipFill rotWithShape="0">
                <a:blip r:embed="rId2"/>
                <a:stretch>
                  <a:fillRect l="-1882" t="-2801" r="-14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3570084-B57A-493D-8A30-572F2D9F55F8}" type="datetime1">
              <a:rPr lang="en-US" smtClean="0"/>
              <a:pPr/>
              <a:t>8/11/2018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5" name="Slide Number Placeholder 4"/>
          <p:cNvSpPr>
            <a:spLocks noGrp="1"/>
          </p:cNvSpPr>
          <p:nvPr>
            <p:ph type="sldNum" sz="quarter" idx="12"/>
          </p:nvPr>
        </p:nvSpPr>
        <p:spPr/>
        <p:txBody>
          <a:bodyPr/>
          <a:lstStyle/>
          <a:p>
            <a:fld id="{799C26FD-E1A0-49B8-8B03-25A733166562}" type="slidenum">
              <a:rPr lang="en-US" smtClean="0"/>
              <a:pPr/>
              <a:t>3</a:t>
            </a:fld>
            <a:endParaRPr lang="en-US" dirty="0"/>
          </a:p>
        </p:txBody>
      </p:sp>
    </p:spTree>
    <p:extLst>
      <p:ext uri="{BB962C8B-B14F-4D97-AF65-F5344CB8AC3E}">
        <p14:creationId xmlns:p14="http://schemas.microsoft.com/office/powerpoint/2010/main" val="3486833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41E1B-E7DE-4692-AA9C-536215ADEEFB}"/>
              </a:ext>
            </a:extLst>
          </p:cNvPr>
          <p:cNvSpPr>
            <a:spLocks noGrp="1"/>
          </p:cNvSpPr>
          <p:nvPr>
            <p:ph type="title"/>
          </p:nvPr>
        </p:nvSpPr>
        <p:spPr/>
        <p:txBody>
          <a:bodyPr/>
          <a:lstStyle/>
          <a:p>
            <a:r>
              <a:rPr lang="en-US" dirty="0"/>
              <a:t>Grow a Random Forest</a:t>
            </a:r>
          </a:p>
        </p:txBody>
      </p:sp>
      <p:sp>
        <p:nvSpPr>
          <p:cNvPr id="3" name="Content Placeholder 2">
            <a:extLst>
              <a:ext uri="{FF2B5EF4-FFF2-40B4-BE49-F238E27FC236}">
                <a16:creationId xmlns:a16="http://schemas.microsoft.com/office/drawing/2014/main" id="{B665075B-91C7-422A-A911-120B6F89CE5E}"/>
              </a:ext>
            </a:extLst>
          </p:cNvPr>
          <p:cNvSpPr>
            <a:spLocks noGrp="1"/>
          </p:cNvSpPr>
          <p:nvPr>
            <p:ph sz="half" idx="1"/>
          </p:nvPr>
        </p:nvSpPr>
        <p:spPr>
          <a:xfrm>
            <a:off x="406400" y="1825625"/>
            <a:ext cx="4738168" cy="4351338"/>
          </a:xfrm>
        </p:spPr>
        <p:txBody>
          <a:bodyPr>
            <a:normAutofit/>
          </a:bodyPr>
          <a:lstStyle/>
          <a:p>
            <a:pPr marL="0" indent="0">
              <a:buNone/>
            </a:pPr>
            <a:r>
              <a:rPr lang="en-US" sz="1800" dirty="0">
                <a:latin typeface="Lucida Console" panose="020B0609040504020204" pitchFamily="49" charset="0"/>
              </a:rPr>
              <a:t>&gt; # Grow and store the random </a:t>
            </a:r>
          </a:p>
          <a:p>
            <a:pPr marL="0" indent="0">
              <a:buNone/>
            </a:pPr>
            <a:r>
              <a:rPr lang="en-US" sz="1800" dirty="0">
                <a:latin typeface="Lucida Console" panose="020B0609040504020204" pitchFamily="49" charset="0"/>
              </a:rPr>
              <a:t>&gt; # survival forest</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rfsrc_pbc</a:t>
            </a:r>
            <a:r>
              <a:rPr lang="en-US" sz="1800" dirty="0">
                <a:latin typeface="Lucida Console" panose="020B0609040504020204" pitchFamily="49" charset="0"/>
              </a:rPr>
              <a:t> &lt;- </a:t>
            </a:r>
            <a:r>
              <a:rPr lang="en-US" sz="1800" dirty="0" err="1">
                <a:latin typeface="Lucida Console" panose="020B0609040504020204" pitchFamily="49" charset="0"/>
              </a:rPr>
              <a:t>rfsrc</a:t>
            </a:r>
            <a:r>
              <a:rPr lang="en-US" sz="1800" dirty="0">
                <a:latin typeface="Lucida Console" panose="020B0609040504020204" pitchFamily="49" charset="0"/>
              </a:rPr>
              <a:t>(</a:t>
            </a:r>
            <a:r>
              <a:rPr lang="en-US" sz="1800" dirty="0" err="1">
                <a:latin typeface="Lucida Console" panose="020B0609040504020204" pitchFamily="49" charset="0"/>
              </a:rPr>
              <a:t>Surv</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Years, status) ~ ., </a:t>
            </a:r>
          </a:p>
          <a:p>
            <a:pPr marL="0" indent="0">
              <a:buNone/>
            </a:pPr>
            <a:r>
              <a:rPr lang="en-US" sz="1800" dirty="0">
                <a:latin typeface="Lucida Console" panose="020B0609040504020204" pitchFamily="49" charset="0"/>
              </a:rPr>
              <a:t>	data = </a:t>
            </a:r>
            <a:r>
              <a:rPr lang="en-US" sz="1800" dirty="0" err="1">
                <a:latin typeface="Lucida Console" panose="020B0609040504020204" pitchFamily="49" charset="0"/>
              </a:rPr>
              <a:t>pbc.trial</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rfsrc_pbc</a:t>
            </a:r>
            <a:endParaRPr lang="en-US" sz="1800" dirty="0">
              <a:latin typeface="Lucida Console" panose="020B0609040504020204" pitchFamily="49" charset="0"/>
            </a:endParaRPr>
          </a:p>
        </p:txBody>
      </p:sp>
      <p:sp>
        <p:nvSpPr>
          <p:cNvPr id="4" name="Content Placeholder 3">
            <a:extLst>
              <a:ext uri="{FF2B5EF4-FFF2-40B4-BE49-F238E27FC236}">
                <a16:creationId xmlns:a16="http://schemas.microsoft.com/office/drawing/2014/main" id="{460F9FAC-D889-44C4-A65A-834606A18F6B}"/>
              </a:ext>
            </a:extLst>
          </p:cNvPr>
          <p:cNvSpPr>
            <a:spLocks noGrp="1"/>
          </p:cNvSpPr>
          <p:nvPr>
            <p:ph sz="half" idx="2"/>
          </p:nvPr>
        </p:nvSpPr>
        <p:spPr>
          <a:xfrm>
            <a:off x="5144568" y="1825625"/>
            <a:ext cx="6641032" cy="4351338"/>
          </a:xfrm>
        </p:spPr>
        <p:txBody>
          <a:bodyPr>
            <a:normAutofit/>
          </a:bodyPr>
          <a:lstStyle/>
          <a:p>
            <a:pPr marL="0" indent="0">
              <a:buNone/>
            </a:pPr>
            <a:r>
              <a:rPr lang="en-US" sz="1800" dirty="0">
                <a:latin typeface="Lucida Console" panose="020B0609040504020204" pitchFamily="49" charset="0"/>
              </a:rPr>
              <a:t> Sample size: 276</a:t>
            </a:r>
          </a:p>
          <a:p>
            <a:pPr marL="0" indent="0">
              <a:buNone/>
            </a:pPr>
            <a:r>
              <a:rPr lang="en-US" sz="1800" dirty="0">
                <a:latin typeface="Lucida Console" panose="020B0609040504020204" pitchFamily="49" charset="0"/>
              </a:rPr>
              <a:t>                    Number of deaths: 111</a:t>
            </a:r>
          </a:p>
          <a:p>
            <a:pPr marL="0" indent="0">
              <a:buNone/>
            </a:pPr>
            <a:r>
              <a:rPr lang="en-US" sz="1800" dirty="0">
                <a:latin typeface="Lucida Console" panose="020B0609040504020204" pitchFamily="49" charset="0"/>
              </a:rPr>
              <a:t>                     Number of trees: 1000</a:t>
            </a:r>
          </a:p>
          <a:p>
            <a:pPr marL="0" indent="0">
              <a:buNone/>
            </a:pPr>
            <a:r>
              <a:rPr lang="en-US" sz="1800" dirty="0">
                <a:latin typeface="Lucida Console" panose="020B0609040504020204" pitchFamily="49" charset="0"/>
              </a:rPr>
              <a:t>           Forest terminal node size: 3</a:t>
            </a:r>
          </a:p>
          <a:p>
            <a:pPr marL="0" indent="0">
              <a:buNone/>
            </a:pPr>
            <a:r>
              <a:rPr lang="en-US" sz="1800" dirty="0">
                <a:latin typeface="Lucida Console" panose="020B0609040504020204" pitchFamily="49" charset="0"/>
              </a:rPr>
              <a:t>       Average no. of terminal nodes: 67.267</a:t>
            </a:r>
          </a:p>
          <a:p>
            <a:pPr marL="0" indent="0">
              <a:buNone/>
            </a:pPr>
            <a:r>
              <a:rPr lang="en-US" sz="1800" dirty="0">
                <a:latin typeface="Lucida Console" panose="020B0609040504020204" pitchFamily="49" charset="0"/>
              </a:rPr>
              <a:t>No. of variables tried at each split: 5</a:t>
            </a:r>
          </a:p>
          <a:p>
            <a:pPr marL="0" indent="0">
              <a:buNone/>
            </a:pPr>
            <a:r>
              <a:rPr lang="en-US" sz="1800" dirty="0">
                <a:latin typeface="Lucida Console" panose="020B0609040504020204" pitchFamily="49" charset="0"/>
              </a:rPr>
              <a:t>              Total no. of variables: 17</a:t>
            </a:r>
          </a:p>
          <a:p>
            <a:pPr marL="0" indent="0">
              <a:buNone/>
            </a:pPr>
            <a:r>
              <a:rPr lang="en-US" sz="1800" dirty="0">
                <a:latin typeface="Lucida Console" panose="020B0609040504020204" pitchFamily="49" charset="0"/>
              </a:rPr>
              <a:t>                            Analysis: </a:t>
            </a:r>
            <a:r>
              <a:rPr lang="en-US" sz="1800" dirty="0" err="1">
                <a:latin typeface="Lucida Console" panose="020B0609040504020204" pitchFamily="49" charset="0"/>
              </a:rPr>
              <a:t>RSF</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Family: </a:t>
            </a:r>
            <a:r>
              <a:rPr lang="en-US" sz="1800" dirty="0" err="1">
                <a:latin typeface="Lucida Console" panose="020B0609040504020204" pitchFamily="49" charset="0"/>
              </a:rPr>
              <a:t>surv</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Splitting rule: </a:t>
            </a:r>
            <a:r>
              <a:rPr lang="en-US" sz="1800" dirty="0" err="1">
                <a:latin typeface="Lucida Console" panose="020B0609040504020204" pitchFamily="49" charset="0"/>
              </a:rPr>
              <a:t>logrank</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Error rate: 17.01%</a:t>
            </a:r>
          </a:p>
        </p:txBody>
      </p:sp>
      <p:sp>
        <p:nvSpPr>
          <p:cNvPr id="5" name="Date Placeholder 4">
            <a:extLst>
              <a:ext uri="{FF2B5EF4-FFF2-40B4-BE49-F238E27FC236}">
                <a16:creationId xmlns:a16="http://schemas.microsoft.com/office/drawing/2014/main" id="{FB08366F-D24F-44C2-8160-DDDBBF5D8358}"/>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792D18D3-300B-43CD-A198-C1F715217929}"/>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E2F8361C-479C-43C3-9D54-6C716364987D}"/>
              </a:ext>
            </a:extLst>
          </p:cNvPr>
          <p:cNvSpPr>
            <a:spLocks noGrp="1"/>
          </p:cNvSpPr>
          <p:nvPr>
            <p:ph type="sldNum" sz="quarter" idx="12"/>
          </p:nvPr>
        </p:nvSpPr>
        <p:spPr/>
        <p:txBody>
          <a:bodyPr/>
          <a:lstStyle/>
          <a:p>
            <a:fld id="{799C26FD-E1A0-49B8-8B03-25A733166562}" type="slidenum">
              <a:rPr lang="en-US" smtClean="0"/>
              <a:t>30</a:t>
            </a:fld>
            <a:endParaRPr lang="en-US" dirty="0"/>
          </a:p>
        </p:txBody>
      </p:sp>
    </p:spTree>
    <p:extLst>
      <p:ext uri="{BB962C8B-B14F-4D97-AF65-F5344CB8AC3E}">
        <p14:creationId xmlns:p14="http://schemas.microsoft.com/office/powerpoint/2010/main" val="2470648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5B57-AFE6-4D97-A0BC-1E53AE7C0068}"/>
              </a:ext>
            </a:extLst>
          </p:cNvPr>
          <p:cNvSpPr>
            <a:spLocks noGrp="1"/>
          </p:cNvSpPr>
          <p:nvPr>
            <p:ph type="title"/>
          </p:nvPr>
        </p:nvSpPr>
        <p:spPr/>
        <p:txBody>
          <a:bodyPr>
            <a:normAutofit fontScale="90000"/>
          </a:bodyPr>
          <a:lstStyle/>
          <a:p>
            <a:r>
              <a:rPr lang="en-US" dirty="0"/>
              <a:t>Imputed Data versus Data with Missing Values</a:t>
            </a:r>
          </a:p>
        </p:txBody>
      </p:sp>
      <p:sp>
        <p:nvSpPr>
          <p:cNvPr id="3" name="Content Placeholder 2">
            <a:extLst>
              <a:ext uri="{FF2B5EF4-FFF2-40B4-BE49-F238E27FC236}">
                <a16:creationId xmlns:a16="http://schemas.microsoft.com/office/drawing/2014/main" id="{1D548265-0994-4C18-A082-3741972434E4}"/>
              </a:ext>
            </a:extLst>
          </p:cNvPr>
          <p:cNvSpPr>
            <a:spLocks noGrp="1"/>
          </p:cNvSpPr>
          <p:nvPr>
            <p:ph sz="half" idx="1"/>
          </p:nvPr>
        </p:nvSpPr>
        <p:spPr>
          <a:xfrm>
            <a:off x="353127" y="1467268"/>
            <a:ext cx="5141819" cy="4681449"/>
          </a:xfrm>
        </p:spPr>
        <p:txBody>
          <a:bodyPr>
            <a:normAutofit/>
          </a:bodyPr>
          <a:lstStyle/>
          <a:p>
            <a:pPr marL="0" indent="0">
              <a:buNone/>
            </a:pPr>
            <a:r>
              <a:rPr lang="en-US" sz="1400" dirty="0">
                <a:latin typeface="Lucida Console" panose="020B0609040504020204" pitchFamily="49" charset="0"/>
              </a:rPr>
              <a:t>&gt; </a:t>
            </a:r>
            <a:r>
              <a:rPr lang="en-US" sz="1400" dirty="0" err="1">
                <a:latin typeface="Lucida Console" panose="020B0609040504020204" pitchFamily="49" charset="0"/>
              </a:rPr>
              <a:t>rfsrc_pbc</a:t>
            </a:r>
            <a:endParaRPr lang="en-US" sz="1400" dirty="0">
              <a:latin typeface="Lucida Console" panose="020B0609040504020204" pitchFamily="49" charset="0"/>
            </a:endParaRPr>
          </a:p>
          <a:p>
            <a:pPr marL="0" indent="0">
              <a:buNone/>
            </a:pPr>
            <a:r>
              <a:rPr lang="en-US" sz="1400" dirty="0">
                <a:latin typeface="Lucida Console" panose="020B0609040504020204" pitchFamily="49" charset="0"/>
              </a:rPr>
              <a:t>                         Sample size: 276</a:t>
            </a:r>
          </a:p>
          <a:p>
            <a:pPr marL="0" indent="0">
              <a:buNone/>
            </a:pPr>
            <a:r>
              <a:rPr lang="en-US" sz="1400" dirty="0">
                <a:latin typeface="Lucida Console" panose="020B0609040504020204" pitchFamily="49" charset="0"/>
              </a:rPr>
              <a:t>                    Number of deaths: 111</a:t>
            </a:r>
          </a:p>
          <a:p>
            <a:pPr marL="0" indent="0">
              <a:buNone/>
            </a:pPr>
            <a:r>
              <a:rPr lang="en-US" sz="1400" dirty="0">
                <a:latin typeface="Lucida Console" panose="020B0609040504020204" pitchFamily="49" charset="0"/>
              </a:rPr>
              <a:t>                     Number of trees: 1000</a:t>
            </a:r>
          </a:p>
          <a:p>
            <a:pPr marL="0" indent="0">
              <a:buNone/>
            </a:pPr>
            <a:r>
              <a:rPr lang="en-US" sz="1400" dirty="0">
                <a:latin typeface="Lucida Console" panose="020B0609040504020204" pitchFamily="49" charset="0"/>
              </a:rPr>
              <a:t>           Forest terminal node size: 3</a:t>
            </a:r>
          </a:p>
          <a:p>
            <a:pPr marL="0" indent="0">
              <a:buNone/>
            </a:pPr>
            <a:r>
              <a:rPr lang="en-US" sz="1400" dirty="0">
                <a:latin typeface="Lucida Console" panose="020B0609040504020204" pitchFamily="49" charset="0"/>
              </a:rPr>
              <a:t>       Average no. of terminal nodes: 67.289</a:t>
            </a:r>
          </a:p>
          <a:p>
            <a:pPr marL="0" indent="0">
              <a:buNone/>
            </a:pPr>
            <a:r>
              <a:rPr lang="en-US" sz="1400" dirty="0">
                <a:latin typeface="Lucida Console" panose="020B0609040504020204" pitchFamily="49" charset="0"/>
              </a:rPr>
              <a:t>No. of variables tried at each split: 5</a:t>
            </a:r>
          </a:p>
          <a:p>
            <a:pPr marL="0" indent="0">
              <a:buNone/>
            </a:pPr>
            <a:r>
              <a:rPr lang="en-US" sz="1400" dirty="0">
                <a:latin typeface="Lucida Console" panose="020B0609040504020204" pitchFamily="49" charset="0"/>
              </a:rPr>
              <a:t>              Total no. of variables: 17</a:t>
            </a:r>
          </a:p>
          <a:p>
            <a:pPr marL="0" indent="0">
              <a:buNone/>
            </a:pPr>
            <a:r>
              <a:rPr lang="en-US" sz="1400" dirty="0">
                <a:latin typeface="Lucida Console" panose="020B0609040504020204" pitchFamily="49" charset="0"/>
              </a:rPr>
              <a:t>                            Analysis: </a:t>
            </a:r>
            <a:r>
              <a:rPr lang="en-US" sz="1400" dirty="0" err="1">
                <a:latin typeface="Lucida Console" panose="020B0609040504020204" pitchFamily="49" charset="0"/>
              </a:rPr>
              <a:t>RSF</a:t>
            </a:r>
            <a:endParaRPr lang="en-US" sz="1400" dirty="0">
              <a:latin typeface="Lucida Console" panose="020B0609040504020204" pitchFamily="49" charset="0"/>
            </a:endParaRPr>
          </a:p>
          <a:p>
            <a:pPr marL="0" indent="0">
              <a:buNone/>
            </a:pPr>
            <a:r>
              <a:rPr lang="en-US" sz="1400" dirty="0">
                <a:latin typeface="Lucida Console" panose="020B0609040504020204" pitchFamily="49" charset="0"/>
              </a:rPr>
              <a:t>                              Family: </a:t>
            </a:r>
            <a:r>
              <a:rPr lang="en-US" sz="1400" dirty="0" err="1">
                <a:latin typeface="Lucida Console" panose="020B0609040504020204" pitchFamily="49" charset="0"/>
              </a:rPr>
              <a:t>surv</a:t>
            </a:r>
            <a:endParaRPr lang="en-US" sz="1400" dirty="0">
              <a:latin typeface="Lucida Console" panose="020B0609040504020204" pitchFamily="49" charset="0"/>
            </a:endParaRPr>
          </a:p>
          <a:p>
            <a:pPr marL="0" indent="0">
              <a:buNone/>
            </a:pPr>
            <a:r>
              <a:rPr lang="en-US" sz="1400" dirty="0">
                <a:latin typeface="Lucida Console" panose="020B0609040504020204" pitchFamily="49" charset="0"/>
              </a:rPr>
              <a:t>                      Splitting rule: </a:t>
            </a:r>
            <a:r>
              <a:rPr lang="en-US" sz="1400" dirty="0" err="1">
                <a:latin typeface="Lucida Console" panose="020B0609040504020204" pitchFamily="49" charset="0"/>
              </a:rPr>
              <a:t>logrank</a:t>
            </a:r>
            <a:endParaRPr lang="en-US" sz="1400" dirty="0">
              <a:latin typeface="Lucida Console" panose="020B0609040504020204" pitchFamily="49" charset="0"/>
            </a:endParaRPr>
          </a:p>
          <a:p>
            <a:pPr marL="0" indent="0">
              <a:buNone/>
            </a:pPr>
            <a:r>
              <a:rPr lang="en-US" sz="1400" dirty="0">
                <a:latin typeface="Lucida Console" panose="020B0609040504020204" pitchFamily="49" charset="0"/>
              </a:rPr>
              <a:t>                          Error rate: 17.4% </a:t>
            </a:r>
          </a:p>
        </p:txBody>
      </p:sp>
      <p:sp>
        <p:nvSpPr>
          <p:cNvPr id="4" name="Content Placeholder 3">
            <a:extLst>
              <a:ext uri="{FF2B5EF4-FFF2-40B4-BE49-F238E27FC236}">
                <a16:creationId xmlns:a16="http://schemas.microsoft.com/office/drawing/2014/main" id="{24677D3A-65D2-4C35-99EA-7D198AB583F9}"/>
              </a:ext>
            </a:extLst>
          </p:cNvPr>
          <p:cNvSpPr>
            <a:spLocks noGrp="1"/>
          </p:cNvSpPr>
          <p:nvPr>
            <p:ph sz="half" idx="2"/>
          </p:nvPr>
        </p:nvSpPr>
        <p:spPr>
          <a:xfrm>
            <a:off x="5494947" y="1467268"/>
            <a:ext cx="6275778" cy="4709695"/>
          </a:xfrm>
        </p:spPr>
        <p:txBody>
          <a:bodyPr>
            <a:noAutofit/>
          </a:bodyPr>
          <a:lstStyle/>
          <a:p>
            <a:pPr marL="0" indent="0">
              <a:buNone/>
            </a:pPr>
            <a:r>
              <a:rPr lang="en-US" sz="1400" dirty="0">
                <a:solidFill>
                  <a:schemeClr val="accent4"/>
                </a:solidFill>
                <a:latin typeface="Lucida Console" panose="020B0609040504020204" pitchFamily="49" charset="0"/>
              </a:rPr>
              <a:t>&gt; rfsrc_pbc2</a:t>
            </a:r>
          </a:p>
          <a:p>
            <a:pPr marL="0" indent="0">
              <a:buNone/>
            </a:pPr>
            <a:r>
              <a:rPr lang="en-US" sz="1400" dirty="0">
                <a:solidFill>
                  <a:schemeClr val="accent4"/>
                </a:solidFill>
                <a:latin typeface="Lucida Console" panose="020B0609040504020204" pitchFamily="49" charset="0"/>
              </a:rPr>
              <a:t>                         Sample size: 312</a:t>
            </a:r>
          </a:p>
          <a:p>
            <a:pPr marL="0" indent="0">
              <a:buNone/>
            </a:pPr>
            <a:r>
              <a:rPr lang="en-US" sz="1400" dirty="0">
                <a:solidFill>
                  <a:schemeClr val="accent4"/>
                </a:solidFill>
                <a:latin typeface="Lucida Console" panose="020B0609040504020204" pitchFamily="49" charset="0"/>
              </a:rPr>
              <a:t>                    Number of deaths: 125</a:t>
            </a:r>
          </a:p>
          <a:p>
            <a:pPr marL="0" indent="0">
              <a:buNone/>
            </a:pPr>
            <a:r>
              <a:rPr lang="en-US" sz="1400" dirty="0">
                <a:solidFill>
                  <a:schemeClr val="accent4"/>
                </a:solidFill>
                <a:latin typeface="Lucida Console" panose="020B0609040504020204" pitchFamily="49" charset="0"/>
              </a:rPr>
              <a:t>                    Was data imputed: </a:t>
            </a:r>
            <a:r>
              <a:rPr lang="en-US" sz="1400" b="1" dirty="0">
                <a:solidFill>
                  <a:srgbClr val="FF0000"/>
                </a:solidFill>
                <a:latin typeface="Lucida Console" panose="020B0609040504020204" pitchFamily="49" charset="0"/>
              </a:rPr>
              <a:t>yes</a:t>
            </a:r>
          </a:p>
          <a:p>
            <a:pPr marL="0" indent="0">
              <a:buNone/>
            </a:pPr>
            <a:r>
              <a:rPr lang="en-US" sz="1400" dirty="0">
                <a:solidFill>
                  <a:schemeClr val="accent4"/>
                </a:solidFill>
                <a:latin typeface="Lucida Console" panose="020B0609040504020204" pitchFamily="49" charset="0"/>
              </a:rPr>
              <a:t>                     Number of trees: 1000</a:t>
            </a:r>
          </a:p>
          <a:p>
            <a:pPr marL="0" indent="0">
              <a:buNone/>
            </a:pPr>
            <a:r>
              <a:rPr lang="en-US" sz="1400" dirty="0">
                <a:solidFill>
                  <a:schemeClr val="accent4"/>
                </a:solidFill>
                <a:latin typeface="Lucida Console" panose="020B0609040504020204" pitchFamily="49" charset="0"/>
              </a:rPr>
              <a:t>           Forest terminal node size: 3</a:t>
            </a:r>
          </a:p>
          <a:p>
            <a:pPr marL="0" indent="0">
              <a:buNone/>
            </a:pPr>
            <a:r>
              <a:rPr lang="en-US" sz="1400" dirty="0">
                <a:solidFill>
                  <a:schemeClr val="accent4"/>
                </a:solidFill>
                <a:latin typeface="Lucida Console" panose="020B0609040504020204" pitchFamily="49" charset="0"/>
              </a:rPr>
              <a:t>       Average no. of terminal nodes: 74.167</a:t>
            </a:r>
          </a:p>
          <a:p>
            <a:pPr marL="0" indent="0">
              <a:buNone/>
            </a:pPr>
            <a:r>
              <a:rPr lang="en-US" sz="1400" dirty="0">
                <a:solidFill>
                  <a:schemeClr val="accent4"/>
                </a:solidFill>
                <a:latin typeface="Lucida Console" panose="020B0609040504020204" pitchFamily="49" charset="0"/>
              </a:rPr>
              <a:t>No. of variables tried at each split: 5</a:t>
            </a:r>
          </a:p>
          <a:p>
            <a:pPr marL="0" indent="0">
              <a:buNone/>
            </a:pPr>
            <a:r>
              <a:rPr lang="en-US" sz="1400" dirty="0">
                <a:solidFill>
                  <a:schemeClr val="accent4"/>
                </a:solidFill>
                <a:latin typeface="Lucida Console" panose="020B0609040504020204" pitchFamily="49" charset="0"/>
              </a:rPr>
              <a:t>              Total no. of variables: 17</a:t>
            </a:r>
          </a:p>
          <a:p>
            <a:pPr marL="0" indent="0">
              <a:buNone/>
            </a:pPr>
            <a:r>
              <a:rPr lang="en-US" sz="1400" dirty="0">
                <a:solidFill>
                  <a:schemeClr val="accent4"/>
                </a:solidFill>
                <a:latin typeface="Lucida Console" panose="020B0609040504020204" pitchFamily="49" charset="0"/>
              </a:rPr>
              <a:t>                            Analysis: </a:t>
            </a:r>
            <a:r>
              <a:rPr lang="en-US" sz="1400" dirty="0" err="1">
                <a:solidFill>
                  <a:schemeClr val="accent4"/>
                </a:solidFill>
                <a:latin typeface="Lucida Console" panose="020B0609040504020204" pitchFamily="49" charset="0"/>
              </a:rPr>
              <a:t>RSF</a:t>
            </a:r>
            <a:endParaRPr lang="en-US" sz="1400" dirty="0">
              <a:solidFill>
                <a:schemeClr val="accent4"/>
              </a:solidFill>
              <a:latin typeface="Lucida Console" panose="020B0609040504020204" pitchFamily="49" charset="0"/>
            </a:endParaRPr>
          </a:p>
          <a:p>
            <a:pPr marL="0" indent="0">
              <a:buNone/>
            </a:pPr>
            <a:r>
              <a:rPr lang="en-US" sz="1400" dirty="0">
                <a:solidFill>
                  <a:schemeClr val="accent4"/>
                </a:solidFill>
                <a:latin typeface="Lucida Console" panose="020B0609040504020204" pitchFamily="49" charset="0"/>
              </a:rPr>
              <a:t>                              Family: </a:t>
            </a:r>
            <a:r>
              <a:rPr lang="en-US" sz="1400" dirty="0" err="1">
                <a:solidFill>
                  <a:schemeClr val="accent4"/>
                </a:solidFill>
                <a:latin typeface="Lucida Console" panose="020B0609040504020204" pitchFamily="49" charset="0"/>
              </a:rPr>
              <a:t>surv</a:t>
            </a:r>
            <a:endParaRPr lang="en-US" sz="1400" dirty="0">
              <a:solidFill>
                <a:schemeClr val="accent4"/>
              </a:solidFill>
              <a:latin typeface="Lucida Console" panose="020B0609040504020204" pitchFamily="49" charset="0"/>
            </a:endParaRPr>
          </a:p>
          <a:p>
            <a:pPr marL="0" indent="0">
              <a:buNone/>
            </a:pPr>
            <a:r>
              <a:rPr lang="en-US" sz="1400" dirty="0">
                <a:solidFill>
                  <a:schemeClr val="accent4"/>
                </a:solidFill>
                <a:latin typeface="Lucida Console" panose="020B0609040504020204" pitchFamily="49" charset="0"/>
              </a:rPr>
              <a:t>                      Splitting rule: </a:t>
            </a:r>
            <a:r>
              <a:rPr lang="en-US" sz="1400" dirty="0" err="1">
                <a:solidFill>
                  <a:schemeClr val="accent4"/>
                </a:solidFill>
                <a:latin typeface="Lucida Console" panose="020B0609040504020204" pitchFamily="49" charset="0"/>
              </a:rPr>
              <a:t>logrank</a:t>
            </a:r>
            <a:r>
              <a:rPr lang="en-US" sz="1400" dirty="0">
                <a:solidFill>
                  <a:schemeClr val="accent4"/>
                </a:solidFill>
                <a:latin typeface="Lucida Console" panose="020B0609040504020204" pitchFamily="49" charset="0"/>
              </a:rPr>
              <a:t> *random*</a:t>
            </a:r>
          </a:p>
          <a:p>
            <a:pPr marL="0" indent="0">
              <a:buNone/>
            </a:pPr>
            <a:r>
              <a:rPr lang="en-US" sz="1400" dirty="0">
                <a:solidFill>
                  <a:schemeClr val="accent4"/>
                </a:solidFill>
                <a:latin typeface="Lucida Console" panose="020B0609040504020204" pitchFamily="49" charset="0"/>
              </a:rPr>
              <a:t>       Number of random split points: 10</a:t>
            </a:r>
          </a:p>
          <a:p>
            <a:pPr marL="0" indent="0">
              <a:buNone/>
            </a:pPr>
            <a:r>
              <a:rPr lang="en-US" sz="1400" dirty="0">
                <a:solidFill>
                  <a:schemeClr val="accent4"/>
                </a:solidFill>
                <a:latin typeface="Lucida Console" panose="020B0609040504020204" pitchFamily="49" charset="0"/>
              </a:rPr>
              <a:t>                          Error rate: 16.2%</a:t>
            </a:r>
          </a:p>
          <a:p>
            <a:pPr marL="0" indent="0">
              <a:buNone/>
            </a:pPr>
            <a:endParaRPr lang="en-US" sz="1400" dirty="0">
              <a:solidFill>
                <a:schemeClr val="accent4"/>
              </a:solidFill>
              <a:latin typeface="Lucida Console" panose="020B0609040504020204" pitchFamily="49" charset="0"/>
            </a:endParaRPr>
          </a:p>
        </p:txBody>
      </p:sp>
      <p:sp>
        <p:nvSpPr>
          <p:cNvPr id="5" name="Date Placeholder 4">
            <a:extLst>
              <a:ext uri="{FF2B5EF4-FFF2-40B4-BE49-F238E27FC236}">
                <a16:creationId xmlns:a16="http://schemas.microsoft.com/office/drawing/2014/main" id="{B9A14E5B-49D1-4C86-AFDD-F43B8333D963}"/>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1C8F3615-55B9-4A9E-9586-E420998C18C5}"/>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873B134F-8577-4D89-8591-AD8F6F60640D}"/>
              </a:ext>
            </a:extLst>
          </p:cNvPr>
          <p:cNvSpPr>
            <a:spLocks noGrp="1"/>
          </p:cNvSpPr>
          <p:nvPr>
            <p:ph type="sldNum" sz="quarter" idx="12"/>
          </p:nvPr>
        </p:nvSpPr>
        <p:spPr/>
        <p:txBody>
          <a:bodyPr/>
          <a:lstStyle/>
          <a:p>
            <a:fld id="{799C26FD-E1A0-49B8-8B03-25A733166562}" type="slidenum">
              <a:rPr lang="en-US" smtClean="0"/>
              <a:t>31</a:t>
            </a:fld>
            <a:endParaRPr lang="en-US" dirty="0"/>
          </a:p>
        </p:txBody>
      </p:sp>
      <p:sp>
        <p:nvSpPr>
          <p:cNvPr id="10" name="Rectangle 9">
            <a:extLst>
              <a:ext uri="{FF2B5EF4-FFF2-40B4-BE49-F238E27FC236}">
                <a16:creationId xmlns:a16="http://schemas.microsoft.com/office/drawing/2014/main" id="{F7BF6AA1-2E1F-4734-8D5E-510C58EDEFDB}"/>
              </a:ext>
            </a:extLst>
          </p:cNvPr>
          <p:cNvSpPr/>
          <p:nvPr/>
        </p:nvSpPr>
        <p:spPr>
          <a:xfrm>
            <a:off x="8229600" y="5588950"/>
            <a:ext cx="2127903" cy="3076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FDDC3E-5781-43F6-8CEA-26B426E963EC}"/>
              </a:ext>
            </a:extLst>
          </p:cNvPr>
          <p:cNvSpPr/>
          <p:nvPr/>
        </p:nvSpPr>
        <p:spPr>
          <a:xfrm>
            <a:off x="3040879" y="4972228"/>
            <a:ext cx="2127903" cy="3076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F2B9EAEA-AF22-4AEC-9EDB-7499FE71B639}"/>
              </a:ext>
            </a:extLst>
          </p:cNvPr>
          <p:cNvCxnSpPr>
            <a:stCxn id="11" idx="2"/>
            <a:endCxn id="10" idx="2"/>
          </p:cNvCxnSpPr>
          <p:nvPr/>
        </p:nvCxnSpPr>
        <p:spPr>
          <a:xfrm rot="16200000" flipH="1">
            <a:off x="6390830" y="2993876"/>
            <a:ext cx="616722" cy="5188721"/>
          </a:xfrm>
          <a:prstGeom prst="bentConnector3">
            <a:avLst>
              <a:gd name="adj1" fmla="val 137067"/>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88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8023E-2BAE-4092-AC27-E89894E29A54}"/>
              </a:ext>
            </a:extLst>
          </p:cNvPr>
          <p:cNvSpPr>
            <a:spLocks noGrp="1"/>
          </p:cNvSpPr>
          <p:nvPr>
            <p:ph type="title"/>
          </p:nvPr>
        </p:nvSpPr>
        <p:spPr/>
        <p:txBody>
          <a:bodyPr>
            <a:normAutofit fontScale="90000"/>
          </a:bodyPr>
          <a:lstStyle/>
          <a:p>
            <a:r>
              <a:rPr lang="en-US" dirty="0">
                <a:latin typeface="+mn-lt"/>
              </a:rPr>
              <a:t>Predict survival for 106 patients not in trial</a:t>
            </a:r>
          </a:p>
        </p:txBody>
      </p:sp>
      <p:sp>
        <p:nvSpPr>
          <p:cNvPr id="3" name="Content Placeholder 2">
            <a:extLst>
              <a:ext uri="{FF2B5EF4-FFF2-40B4-BE49-F238E27FC236}">
                <a16:creationId xmlns:a16="http://schemas.microsoft.com/office/drawing/2014/main" id="{53BE9916-3F38-4BBF-9A0F-334CDCA42216}"/>
              </a:ext>
            </a:extLst>
          </p:cNvPr>
          <p:cNvSpPr>
            <a:spLocks noGrp="1"/>
          </p:cNvSpPr>
          <p:nvPr>
            <p:ph sz="half" idx="1"/>
          </p:nvPr>
        </p:nvSpPr>
        <p:spPr>
          <a:xfrm>
            <a:off x="406400" y="1825625"/>
            <a:ext cx="5020179" cy="4351338"/>
          </a:xfrm>
        </p:spPr>
        <p:txBody>
          <a:bodyPr>
            <a:normAutofit/>
          </a:bodyPr>
          <a:lstStyle/>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rfsrc_pbc_test</a:t>
            </a:r>
            <a:r>
              <a:rPr lang="en-US" sz="1800" dirty="0">
                <a:latin typeface="Lucida Console" panose="020B0609040504020204" pitchFamily="49" charset="0"/>
              </a:rPr>
              <a:t> &lt;-</a:t>
            </a:r>
          </a:p>
          <a:p>
            <a:pPr marL="0" indent="0">
              <a:buNone/>
            </a:pPr>
            <a:r>
              <a:rPr lang="en-US" sz="1800" dirty="0">
                <a:latin typeface="Lucida Console" panose="020B0609040504020204" pitchFamily="49" charset="0"/>
              </a:rPr>
              <a:t>	predict(</a:t>
            </a:r>
            <a:r>
              <a:rPr lang="en-US" sz="1800" dirty="0" err="1">
                <a:latin typeface="Lucida Console" panose="020B0609040504020204" pitchFamily="49" charset="0"/>
              </a:rPr>
              <a:t>rfsrc_pbc</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newdata</a:t>
            </a:r>
            <a:r>
              <a:rPr lang="en-US" sz="1800" dirty="0">
                <a:latin typeface="Lucida Console" panose="020B0609040504020204" pitchFamily="49" charset="0"/>
              </a:rPr>
              <a:t> = </a:t>
            </a:r>
            <a:r>
              <a:rPr lang="en-US" sz="1800" dirty="0" err="1">
                <a:latin typeface="Lucida Console" panose="020B0609040504020204" pitchFamily="49" charset="0"/>
              </a:rPr>
              <a:t>pbc.test</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na.action</a:t>
            </a:r>
            <a:r>
              <a:rPr lang="en-US" sz="1800" dirty="0">
                <a:latin typeface="Lucida Console" panose="020B0609040504020204" pitchFamily="49" charset="0"/>
              </a:rPr>
              <a:t> = "</a:t>
            </a:r>
            <a:r>
              <a:rPr lang="en-US" sz="1800" dirty="0" err="1">
                <a:latin typeface="Lucida Console" panose="020B0609040504020204" pitchFamily="49" charset="0"/>
              </a:rPr>
              <a:t>na.impute</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Print prediction summary</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rfsrc_pbc_test</a:t>
            </a:r>
            <a:endParaRPr lang="en-US" sz="1800" dirty="0">
              <a:latin typeface="Lucida Console" panose="020B0609040504020204" pitchFamily="49" charset="0"/>
            </a:endParaRPr>
          </a:p>
        </p:txBody>
      </p:sp>
      <p:sp>
        <p:nvSpPr>
          <p:cNvPr id="4" name="Content Placeholder 3">
            <a:extLst>
              <a:ext uri="{FF2B5EF4-FFF2-40B4-BE49-F238E27FC236}">
                <a16:creationId xmlns:a16="http://schemas.microsoft.com/office/drawing/2014/main" id="{9399B0F8-2174-4C7A-8070-6D5176FC967A}"/>
              </a:ext>
            </a:extLst>
          </p:cNvPr>
          <p:cNvSpPr>
            <a:spLocks noGrp="1"/>
          </p:cNvSpPr>
          <p:nvPr>
            <p:ph sz="half" idx="2"/>
          </p:nvPr>
        </p:nvSpPr>
        <p:spPr>
          <a:xfrm>
            <a:off x="5426579" y="1825625"/>
            <a:ext cx="6373535" cy="4351338"/>
          </a:xfrm>
        </p:spPr>
        <p:txBody>
          <a:bodyPr>
            <a:normAutofit/>
          </a:bodyPr>
          <a:lstStyle/>
          <a:p>
            <a:pPr marL="0" indent="0">
              <a:buNone/>
            </a:pPr>
            <a:r>
              <a:rPr lang="en-US" sz="1800" dirty="0">
                <a:latin typeface="Lucida Console" panose="020B0609040504020204" pitchFamily="49" charset="0"/>
              </a:rPr>
              <a:t> Sample size of test (predict) data: 106</a:t>
            </a:r>
          </a:p>
          <a:p>
            <a:pPr marL="0" indent="0">
              <a:buNone/>
            </a:pPr>
            <a:r>
              <a:rPr lang="en-US" sz="1800" dirty="0">
                <a:latin typeface="Lucida Console" panose="020B0609040504020204" pitchFamily="49" charset="0"/>
              </a:rPr>
              <a:t>       Number of deaths in test data: 36</a:t>
            </a:r>
          </a:p>
          <a:p>
            <a:pPr marL="0" indent="0">
              <a:buNone/>
            </a:pPr>
            <a:r>
              <a:rPr lang="en-US" sz="1800" dirty="0">
                <a:latin typeface="Lucida Console" panose="020B0609040504020204" pitchFamily="49" charset="0"/>
              </a:rPr>
              <a:t>               Was test data imputed: yes</a:t>
            </a:r>
          </a:p>
          <a:p>
            <a:pPr marL="0" indent="0">
              <a:buNone/>
            </a:pPr>
            <a:r>
              <a:rPr lang="en-US" sz="1800" dirty="0">
                <a:latin typeface="Lucida Console" panose="020B0609040504020204" pitchFamily="49" charset="0"/>
              </a:rPr>
              <a:t>                Number of grow trees: 1000</a:t>
            </a:r>
          </a:p>
          <a:p>
            <a:pPr marL="0" indent="0">
              <a:buNone/>
            </a:pPr>
            <a:r>
              <a:rPr lang="en-US" sz="1800" dirty="0">
                <a:latin typeface="Lucida Console" panose="020B0609040504020204" pitchFamily="49" charset="0"/>
              </a:rPr>
              <a:t>  Average no. of grow terminal nodes: 67.267</a:t>
            </a:r>
          </a:p>
          <a:p>
            <a:pPr marL="0" indent="0">
              <a:buNone/>
            </a:pPr>
            <a:r>
              <a:rPr lang="en-US" sz="1800" dirty="0">
                <a:latin typeface="Lucida Console" panose="020B0609040504020204" pitchFamily="49" charset="0"/>
              </a:rPr>
              <a:t>         Total no. of grow variables: 17</a:t>
            </a:r>
          </a:p>
          <a:p>
            <a:pPr marL="0" indent="0">
              <a:buNone/>
            </a:pPr>
            <a:r>
              <a:rPr lang="en-US" sz="1800" dirty="0">
                <a:latin typeface="Lucida Console" panose="020B0609040504020204" pitchFamily="49" charset="0"/>
              </a:rPr>
              <a:t>                            Analysis: </a:t>
            </a:r>
            <a:r>
              <a:rPr lang="en-US" sz="1800" dirty="0" err="1">
                <a:latin typeface="Lucida Console" panose="020B0609040504020204" pitchFamily="49" charset="0"/>
              </a:rPr>
              <a:t>RSF</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Family: </a:t>
            </a:r>
            <a:r>
              <a:rPr lang="en-US" sz="1800" dirty="0" err="1">
                <a:latin typeface="Lucida Console" panose="020B0609040504020204" pitchFamily="49" charset="0"/>
              </a:rPr>
              <a:t>surv</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Test set error rate: 19.9%</a:t>
            </a:r>
          </a:p>
        </p:txBody>
      </p:sp>
      <p:sp>
        <p:nvSpPr>
          <p:cNvPr id="5" name="Date Placeholder 4">
            <a:extLst>
              <a:ext uri="{FF2B5EF4-FFF2-40B4-BE49-F238E27FC236}">
                <a16:creationId xmlns:a16="http://schemas.microsoft.com/office/drawing/2014/main" id="{AA46381C-2437-446A-9508-4F9AF4C54B60}"/>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3CF24515-C581-4A68-B89B-875A4EE27251}"/>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86DBD75F-D6AF-4DE6-B0C4-18494EDF4BCF}"/>
              </a:ext>
            </a:extLst>
          </p:cNvPr>
          <p:cNvSpPr>
            <a:spLocks noGrp="1"/>
          </p:cNvSpPr>
          <p:nvPr>
            <p:ph type="sldNum" sz="quarter" idx="12"/>
          </p:nvPr>
        </p:nvSpPr>
        <p:spPr/>
        <p:txBody>
          <a:bodyPr/>
          <a:lstStyle/>
          <a:p>
            <a:fld id="{799C26FD-E1A0-49B8-8B03-25A733166562}" type="slidenum">
              <a:rPr lang="en-US" smtClean="0"/>
              <a:t>32</a:t>
            </a:fld>
            <a:endParaRPr lang="en-US" dirty="0"/>
          </a:p>
        </p:txBody>
      </p:sp>
    </p:spTree>
    <p:extLst>
      <p:ext uri="{BB962C8B-B14F-4D97-AF65-F5344CB8AC3E}">
        <p14:creationId xmlns:p14="http://schemas.microsoft.com/office/powerpoint/2010/main" val="3678982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133B-3B40-4CCD-9677-D03D810C3A33}"/>
              </a:ext>
            </a:extLst>
          </p:cNvPr>
          <p:cNvSpPr>
            <a:spLocks noGrp="1"/>
          </p:cNvSpPr>
          <p:nvPr>
            <p:ph type="title"/>
          </p:nvPr>
        </p:nvSpPr>
        <p:spPr/>
        <p:txBody>
          <a:bodyPr/>
          <a:lstStyle/>
          <a:p>
            <a:r>
              <a:rPr lang="en-US" dirty="0"/>
              <a:t>Variable Importance (</a:t>
            </a:r>
            <a:r>
              <a:rPr lang="en-US" dirty="0" err="1"/>
              <a:t>VIMP</a:t>
            </a:r>
            <a:r>
              <a:rPr lang="en-US" dirty="0"/>
              <a:t>)</a:t>
            </a:r>
          </a:p>
        </p:txBody>
      </p:sp>
      <p:sp>
        <p:nvSpPr>
          <p:cNvPr id="3" name="Content Placeholder 2">
            <a:extLst>
              <a:ext uri="{FF2B5EF4-FFF2-40B4-BE49-F238E27FC236}">
                <a16:creationId xmlns:a16="http://schemas.microsoft.com/office/drawing/2014/main" id="{3F74A559-46F2-412C-91AB-D722740BF784}"/>
              </a:ext>
            </a:extLst>
          </p:cNvPr>
          <p:cNvSpPr>
            <a:spLocks noGrp="1"/>
          </p:cNvSpPr>
          <p:nvPr>
            <p:ph sz="half" idx="1"/>
          </p:nvPr>
        </p:nvSpPr>
        <p:spPr>
          <a:xfrm>
            <a:off x="406400" y="1401510"/>
            <a:ext cx="5613400" cy="4775453"/>
          </a:xfrm>
        </p:spPr>
        <p:txBody>
          <a:bodyPr>
            <a:normAutofit fontScale="85000" lnSpcReduction="10000"/>
          </a:bodyPr>
          <a:lstStyle/>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gg_variable</a:t>
            </a:r>
            <a:r>
              <a:rPr lang="en-US" sz="1800" dirty="0">
                <a:latin typeface="Lucida Console" panose="020B0609040504020204" pitchFamily="49" charset="0"/>
              </a:rPr>
              <a:t>(</a:t>
            </a:r>
            <a:r>
              <a:rPr lang="en-US" sz="1800" dirty="0" err="1">
                <a:latin typeface="Lucida Console" panose="020B0609040504020204" pitchFamily="49" charset="0"/>
              </a:rPr>
              <a:t>rfsrc_pbc</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gg_dta</a:t>
            </a:r>
            <a:r>
              <a:rPr lang="en-US" sz="1800" dirty="0">
                <a:latin typeface="Lucida Console" panose="020B0609040504020204" pitchFamily="49" charset="0"/>
              </a:rPr>
              <a:t>&lt;-</a:t>
            </a:r>
            <a:r>
              <a:rPr lang="en-US" sz="1800" dirty="0" err="1">
                <a:latin typeface="Lucida Console" panose="020B0609040504020204" pitchFamily="49" charset="0"/>
              </a:rPr>
              <a:t>gg_vimp</a:t>
            </a:r>
            <a:r>
              <a:rPr lang="en-US" sz="1800" dirty="0">
                <a:latin typeface="Lucida Console" panose="020B0609040504020204" pitchFamily="49" charset="0"/>
              </a:rPr>
              <a:t>(</a:t>
            </a:r>
            <a:r>
              <a:rPr lang="en-US" sz="1800" dirty="0" err="1">
                <a:latin typeface="Lucida Console" panose="020B0609040504020204" pitchFamily="49" charset="0"/>
              </a:rPr>
              <a:t>rfsrc_pbc</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gg_dta</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gg_dta</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vars</a:t>
            </a:r>
            <a:r>
              <a:rPr lang="en-US" sz="1800" dirty="0">
                <a:latin typeface="Lucida Console" panose="020B0609040504020204" pitchFamily="49" charset="0"/>
              </a:rPr>
              <a:t>  set          </a:t>
            </a:r>
            <a:r>
              <a:rPr lang="en-US" sz="1800" dirty="0" err="1">
                <a:latin typeface="Lucida Console" panose="020B0609040504020204" pitchFamily="49" charset="0"/>
              </a:rPr>
              <a:t>vimp</a:t>
            </a:r>
            <a:r>
              <a:rPr lang="en-US" sz="1800" dirty="0">
                <a:latin typeface="Lucida Console" panose="020B0609040504020204" pitchFamily="49" charset="0"/>
              </a:rPr>
              <a:t> positive</a:t>
            </a:r>
          </a:p>
          <a:p>
            <a:pPr marL="0" indent="0">
              <a:buNone/>
            </a:pPr>
            <a:r>
              <a:rPr lang="en-US" sz="1800" dirty="0">
                <a:latin typeface="Lucida Console" panose="020B0609040504020204" pitchFamily="49" charset="0"/>
              </a:rPr>
              <a:t>1         </a:t>
            </a:r>
            <a:r>
              <a:rPr lang="en-US" sz="1800" dirty="0" err="1">
                <a:latin typeface="Lucida Console" panose="020B0609040504020204" pitchFamily="49" charset="0"/>
              </a:rPr>
              <a:t>bili</a:t>
            </a:r>
            <a:r>
              <a:rPr lang="en-US" sz="1800" dirty="0">
                <a:latin typeface="Lucida Console" panose="020B0609040504020204" pitchFamily="49" charset="0"/>
              </a:rPr>
              <a:t> </a:t>
            </a:r>
            <a:r>
              <a:rPr lang="en-US" sz="1800" dirty="0" err="1">
                <a:latin typeface="Lucida Console" panose="020B0609040504020204" pitchFamily="49" charset="0"/>
              </a:rPr>
              <a:t>VIMP</a:t>
            </a:r>
            <a:r>
              <a:rPr lang="en-US" sz="1800" dirty="0">
                <a:latin typeface="Lucida Console" panose="020B0609040504020204" pitchFamily="49" charset="0"/>
              </a:rPr>
              <a:t>  0.0700494361     TRUE</a:t>
            </a:r>
          </a:p>
          <a:p>
            <a:pPr marL="0" indent="0">
              <a:buNone/>
            </a:pPr>
            <a:r>
              <a:rPr lang="en-US" sz="1800" dirty="0">
                <a:latin typeface="Lucida Console" panose="020B0609040504020204" pitchFamily="49" charset="0"/>
              </a:rPr>
              <a:t>2       copper </a:t>
            </a:r>
            <a:r>
              <a:rPr lang="en-US" sz="1800" dirty="0" err="1">
                <a:latin typeface="Lucida Console" panose="020B0609040504020204" pitchFamily="49" charset="0"/>
              </a:rPr>
              <a:t>VIMP</a:t>
            </a:r>
            <a:r>
              <a:rPr lang="en-US" sz="1800" dirty="0">
                <a:latin typeface="Lucida Console" panose="020B0609040504020204" pitchFamily="49" charset="0"/>
              </a:rPr>
              <a:t>  0.0205751222     TRUE</a:t>
            </a:r>
          </a:p>
          <a:p>
            <a:pPr marL="0" indent="0">
              <a:buNone/>
            </a:pPr>
            <a:r>
              <a:rPr lang="en-US" sz="1800" dirty="0">
                <a:latin typeface="Lucida Console" panose="020B0609040504020204" pitchFamily="49" charset="0"/>
              </a:rPr>
              <a:t>3        edema </a:t>
            </a:r>
            <a:r>
              <a:rPr lang="en-US" sz="1800" dirty="0" err="1">
                <a:latin typeface="Lucida Console" panose="020B0609040504020204" pitchFamily="49" charset="0"/>
              </a:rPr>
              <a:t>VIMP</a:t>
            </a:r>
            <a:r>
              <a:rPr lang="en-US" sz="1800" dirty="0">
                <a:latin typeface="Lucida Console" panose="020B0609040504020204" pitchFamily="49" charset="0"/>
              </a:rPr>
              <a:t>  0.0153220538     TRUE</a:t>
            </a:r>
          </a:p>
          <a:p>
            <a:pPr marL="0" indent="0">
              <a:buNone/>
            </a:pPr>
            <a:r>
              <a:rPr lang="en-US" sz="1800" dirty="0">
                <a:latin typeface="Lucida Console" panose="020B0609040504020204" pitchFamily="49" charset="0"/>
              </a:rPr>
              <a:t>4          age </a:t>
            </a:r>
            <a:r>
              <a:rPr lang="en-US" sz="1800" dirty="0" err="1">
                <a:latin typeface="Lucida Console" panose="020B0609040504020204" pitchFamily="49" charset="0"/>
              </a:rPr>
              <a:t>VIMP</a:t>
            </a:r>
            <a:r>
              <a:rPr lang="en-US" sz="1800" dirty="0">
                <a:latin typeface="Lucida Console" panose="020B0609040504020204" pitchFamily="49" charset="0"/>
              </a:rPr>
              <a:t>  0.0144179952     TRUE</a:t>
            </a:r>
          </a:p>
          <a:p>
            <a:pPr marL="0" indent="0">
              <a:buNone/>
            </a:pPr>
            <a:r>
              <a:rPr lang="en-US" sz="1800" dirty="0">
                <a:latin typeface="Lucida Console" panose="020B0609040504020204" pitchFamily="49" charset="0"/>
              </a:rPr>
              <a:t>5      ascites </a:t>
            </a:r>
            <a:r>
              <a:rPr lang="en-US" sz="1800" dirty="0" err="1">
                <a:latin typeface="Lucida Console" panose="020B0609040504020204" pitchFamily="49" charset="0"/>
              </a:rPr>
              <a:t>VIMP</a:t>
            </a:r>
            <a:r>
              <a:rPr lang="en-US" sz="1800" dirty="0">
                <a:latin typeface="Lucida Console" panose="020B0609040504020204" pitchFamily="49" charset="0"/>
              </a:rPr>
              <a:t>  0.0136341071     TRUE</a:t>
            </a:r>
          </a:p>
          <a:p>
            <a:pPr marL="0" indent="0">
              <a:buNone/>
            </a:pPr>
            <a:r>
              <a:rPr lang="en-US" sz="1800" dirty="0">
                <a:latin typeface="Lucida Console" panose="020B0609040504020204" pitchFamily="49" charset="0"/>
              </a:rPr>
              <a:t>6      albumin </a:t>
            </a:r>
            <a:r>
              <a:rPr lang="en-US" sz="1800" dirty="0" err="1">
                <a:latin typeface="Lucida Console" panose="020B0609040504020204" pitchFamily="49" charset="0"/>
              </a:rPr>
              <a:t>VIMP</a:t>
            </a:r>
            <a:r>
              <a:rPr lang="en-US" sz="1800" dirty="0">
                <a:latin typeface="Lucida Console" panose="020B0609040504020204" pitchFamily="49" charset="0"/>
              </a:rPr>
              <a:t>  0.0114650193     TRUE</a:t>
            </a:r>
          </a:p>
          <a:p>
            <a:pPr marL="0" indent="0">
              <a:buNone/>
            </a:pPr>
            <a:r>
              <a:rPr lang="en-US" sz="1800" dirty="0">
                <a:latin typeface="Lucida Console" panose="020B0609040504020204" pitchFamily="49" charset="0"/>
              </a:rPr>
              <a:t>7         </a:t>
            </a:r>
            <a:r>
              <a:rPr lang="en-US" sz="1800" dirty="0" err="1">
                <a:latin typeface="Lucida Console" panose="020B0609040504020204" pitchFamily="49" charset="0"/>
              </a:rPr>
              <a:t>chol</a:t>
            </a:r>
            <a:r>
              <a:rPr lang="en-US" sz="1800" dirty="0">
                <a:latin typeface="Lucida Console" panose="020B0609040504020204" pitchFamily="49" charset="0"/>
              </a:rPr>
              <a:t> </a:t>
            </a:r>
            <a:r>
              <a:rPr lang="en-US" sz="1800" dirty="0" err="1">
                <a:latin typeface="Lucida Console" panose="020B0609040504020204" pitchFamily="49" charset="0"/>
              </a:rPr>
              <a:t>VIMP</a:t>
            </a:r>
            <a:r>
              <a:rPr lang="en-US" sz="1800" dirty="0">
                <a:latin typeface="Lucida Console" panose="020B0609040504020204" pitchFamily="49" charset="0"/>
              </a:rPr>
              <a:t>  0.0101062447     TRUE</a:t>
            </a:r>
          </a:p>
          <a:p>
            <a:pPr marL="0" indent="0">
              <a:buNone/>
            </a:pPr>
            <a:r>
              <a:rPr lang="en-US" sz="1800" b="1" dirty="0">
                <a:latin typeface="Lucida Console" panose="020B0609040504020204" pitchFamily="49" charset="0"/>
              </a:rPr>
              <a:t>8  prothrombin </a:t>
            </a:r>
            <a:r>
              <a:rPr lang="en-US" sz="1800" b="1" dirty="0" err="1">
                <a:latin typeface="Lucida Console" panose="020B0609040504020204" pitchFamily="49" charset="0"/>
              </a:rPr>
              <a:t>VIMP</a:t>
            </a:r>
            <a:r>
              <a:rPr lang="en-US" sz="1800" b="1" dirty="0">
                <a:latin typeface="Lucida Console" panose="020B0609040504020204" pitchFamily="49" charset="0"/>
              </a:rPr>
              <a:t>  0.0065723315     TRUE</a:t>
            </a:r>
          </a:p>
          <a:p>
            <a:pPr marL="0" indent="0">
              <a:buNone/>
            </a:pPr>
            <a:r>
              <a:rPr lang="en-US" sz="1800" b="1" dirty="0">
                <a:latin typeface="Lucida Console" panose="020B0609040504020204" pitchFamily="49" charset="0"/>
              </a:rPr>
              <a:t>9         </a:t>
            </a:r>
            <a:r>
              <a:rPr lang="en-US" sz="1800" b="1" dirty="0" err="1">
                <a:latin typeface="Lucida Console" panose="020B0609040504020204" pitchFamily="49" charset="0"/>
              </a:rPr>
              <a:t>sgot</a:t>
            </a:r>
            <a:r>
              <a:rPr lang="en-US" sz="1800" b="1" dirty="0">
                <a:latin typeface="Lucida Console" panose="020B0609040504020204" pitchFamily="49" charset="0"/>
              </a:rPr>
              <a:t> </a:t>
            </a:r>
            <a:r>
              <a:rPr lang="en-US" sz="1800" b="1" dirty="0" err="1">
                <a:latin typeface="Lucida Console" panose="020B0609040504020204" pitchFamily="49" charset="0"/>
              </a:rPr>
              <a:t>VIMP</a:t>
            </a:r>
            <a:r>
              <a:rPr lang="en-US" sz="1800" b="1" dirty="0">
                <a:latin typeface="Lucida Console" panose="020B0609040504020204" pitchFamily="49" charset="0"/>
              </a:rPr>
              <a:t>  0.0051393856     TRUE</a:t>
            </a:r>
          </a:p>
          <a:p>
            <a:pPr marL="0" indent="0">
              <a:buNone/>
            </a:pPr>
            <a:r>
              <a:rPr lang="en-US" sz="1800" b="1" dirty="0">
                <a:latin typeface="Lucida Console" panose="020B0609040504020204" pitchFamily="49" charset="0"/>
              </a:rPr>
              <a:t>10       stage </a:t>
            </a:r>
            <a:r>
              <a:rPr lang="en-US" sz="1800" b="1" dirty="0" err="1">
                <a:latin typeface="Lucida Console" panose="020B0609040504020204" pitchFamily="49" charset="0"/>
              </a:rPr>
              <a:t>VIMP</a:t>
            </a:r>
            <a:r>
              <a:rPr lang="en-US" sz="1800" b="1" dirty="0">
                <a:latin typeface="Lucida Console" panose="020B0609040504020204" pitchFamily="49" charset="0"/>
              </a:rPr>
              <a:t>  0.0041473418     TRUE</a:t>
            </a:r>
          </a:p>
          <a:p>
            <a:pPr marL="0" indent="0">
              <a:buNone/>
            </a:pPr>
            <a:endParaRPr lang="en-US" sz="1800" b="1" dirty="0">
              <a:latin typeface="Lucida Console" panose="020B0609040504020204" pitchFamily="49" charset="0"/>
            </a:endParaRPr>
          </a:p>
        </p:txBody>
      </p:sp>
      <p:pic>
        <p:nvPicPr>
          <p:cNvPr id="8" name="Content Placeholder 7">
            <a:extLst>
              <a:ext uri="{FF2B5EF4-FFF2-40B4-BE49-F238E27FC236}">
                <a16:creationId xmlns:a16="http://schemas.microsoft.com/office/drawing/2014/main" id="{0330F0F8-35E9-4C0E-9FF2-32E5233866C5}"/>
              </a:ext>
            </a:extLst>
          </p:cNvPr>
          <p:cNvPicPr>
            <a:picLocks noGrp="1" noChangeAspect="1"/>
          </p:cNvPicPr>
          <p:nvPr>
            <p:ph sz="half" idx="2"/>
          </p:nvPr>
        </p:nvPicPr>
        <p:blipFill>
          <a:blip r:embed="rId2"/>
          <a:stretch>
            <a:fillRect/>
          </a:stretch>
        </p:blipFill>
        <p:spPr>
          <a:xfrm>
            <a:off x="5497082" y="1401509"/>
            <a:ext cx="6376890" cy="3948157"/>
          </a:xfrm>
          <a:prstGeom prst="rect">
            <a:avLst/>
          </a:prstGeom>
        </p:spPr>
      </p:pic>
      <p:sp>
        <p:nvSpPr>
          <p:cNvPr id="5" name="Date Placeholder 4">
            <a:extLst>
              <a:ext uri="{FF2B5EF4-FFF2-40B4-BE49-F238E27FC236}">
                <a16:creationId xmlns:a16="http://schemas.microsoft.com/office/drawing/2014/main" id="{4F859BF7-CAB0-4141-B6EC-1AB19CAF849B}"/>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7D67A31B-1444-4D71-A5E3-4A2BD96450ED}"/>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D1A07B76-8FE4-4C4B-AF44-35DC633EC0D7}"/>
              </a:ext>
            </a:extLst>
          </p:cNvPr>
          <p:cNvSpPr>
            <a:spLocks noGrp="1"/>
          </p:cNvSpPr>
          <p:nvPr>
            <p:ph type="sldNum" sz="quarter" idx="12"/>
          </p:nvPr>
        </p:nvSpPr>
        <p:spPr/>
        <p:txBody>
          <a:bodyPr/>
          <a:lstStyle/>
          <a:p>
            <a:fld id="{799C26FD-E1A0-49B8-8B03-25A733166562}" type="slidenum">
              <a:rPr lang="en-US" smtClean="0"/>
              <a:t>33</a:t>
            </a:fld>
            <a:endParaRPr lang="en-US" dirty="0"/>
          </a:p>
        </p:txBody>
      </p:sp>
      <p:cxnSp>
        <p:nvCxnSpPr>
          <p:cNvPr id="10" name="Straight Arrow Connector 9">
            <a:extLst>
              <a:ext uri="{FF2B5EF4-FFF2-40B4-BE49-F238E27FC236}">
                <a16:creationId xmlns:a16="http://schemas.microsoft.com/office/drawing/2014/main" id="{D9F1AF6E-5022-4D99-AA15-C4DECCB27FC5}"/>
              </a:ext>
            </a:extLst>
          </p:cNvPr>
          <p:cNvCxnSpPr/>
          <p:nvPr/>
        </p:nvCxnSpPr>
        <p:spPr>
          <a:xfrm flipV="1">
            <a:off x="1974079" y="1589518"/>
            <a:ext cx="3854153" cy="13416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464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A59A-B36D-4728-8A1D-28361DF104DF}"/>
              </a:ext>
            </a:extLst>
          </p:cNvPr>
          <p:cNvSpPr>
            <a:spLocks noGrp="1"/>
          </p:cNvSpPr>
          <p:nvPr>
            <p:ph type="title"/>
          </p:nvPr>
        </p:nvSpPr>
        <p:spPr/>
        <p:txBody>
          <a:bodyPr/>
          <a:lstStyle/>
          <a:p>
            <a:r>
              <a:rPr lang="en-US" dirty="0"/>
              <a:t>Both Minimal Depth and </a:t>
            </a:r>
            <a:r>
              <a:rPr lang="en-US" dirty="0" err="1"/>
              <a:t>VIMP</a:t>
            </a:r>
            <a:r>
              <a:rPr lang="en-US" dirty="0"/>
              <a:t> Measures</a:t>
            </a:r>
          </a:p>
        </p:txBody>
      </p:sp>
      <p:sp>
        <p:nvSpPr>
          <p:cNvPr id="3" name="Content Placeholder 2">
            <a:extLst>
              <a:ext uri="{FF2B5EF4-FFF2-40B4-BE49-F238E27FC236}">
                <a16:creationId xmlns:a16="http://schemas.microsoft.com/office/drawing/2014/main" id="{2788D0EE-B96B-44E3-9EBE-18A27EECD560}"/>
              </a:ext>
            </a:extLst>
          </p:cNvPr>
          <p:cNvSpPr>
            <a:spLocks noGrp="1"/>
          </p:cNvSpPr>
          <p:nvPr>
            <p:ph sz="half" idx="1"/>
          </p:nvPr>
        </p:nvSpPr>
        <p:spPr>
          <a:xfrm>
            <a:off x="415194" y="1462088"/>
            <a:ext cx="5604606" cy="4714875"/>
          </a:xfrm>
        </p:spPr>
        <p:txBody>
          <a:bodyPr>
            <a:normAutofit/>
          </a:bodyPr>
          <a:lstStyle/>
          <a:p>
            <a:pPr marL="0" indent="0">
              <a:buNone/>
            </a:pPr>
            <a:r>
              <a:rPr lang="en-US" sz="1800" dirty="0">
                <a:latin typeface="Lucida Console" panose="020B0609040504020204" pitchFamily="49" charset="0"/>
              </a:rPr>
              <a:t>&gt; # Return an object with both </a:t>
            </a:r>
          </a:p>
          <a:p>
            <a:pPr marL="0" indent="0">
              <a:buNone/>
            </a:pPr>
            <a:r>
              <a:rPr lang="en-US" sz="1800" dirty="0">
                <a:latin typeface="Lucida Console" panose="020B0609040504020204" pitchFamily="49" charset="0"/>
              </a:rPr>
              <a:t>&gt; # minimal depth and </a:t>
            </a:r>
            <a:r>
              <a:rPr lang="en-US" sz="1800" dirty="0" err="1">
                <a:latin typeface="Lucida Console" panose="020B0609040504020204" pitchFamily="49" charset="0"/>
              </a:rPr>
              <a:t>vimp</a:t>
            </a:r>
            <a:r>
              <a:rPr lang="en-US" sz="1800" dirty="0">
                <a:latin typeface="Lucida Console" panose="020B0609040504020204" pitchFamily="49" charset="0"/>
              </a:rPr>
              <a:t> measures</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varsel_pbc</a:t>
            </a:r>
            <a:r>
              <a:rPr lang="en-US" sz="1800" dirty="0">
                <a:latin typeface="Lucida Console" panose="020B0609040504020204" pitchFamily="49" charset="0"/>
              </a:rPr>
              <a:t> &lt;- </a:t>
            </a:r>
            <a:r>
              <a:rPr lang="en-US" sz="1800" dirty="0" err="1">
                <a:latin typeface="Lucida Console" panose="020B0609040504020204" pitchFamily="49" charset="0"/>
              </a:rPr>
              <a:t>var.select</a:t>
            </a:r>
            <a:r>
              <a:rPr lang="en-US" sz="1800" dirty="0">
                <a:latin typeface="Lucida Console" panose="020B0609040504020204" pitchFamily="49" charset="0"/>
              </a:rPr>
              <a:t>(rfsrc_pbc1) </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ggMindepth</a:t>
            </a:r>
            <a:r>
              <a:rPr lang="en-US" sz="1800" dirty="0">
                <a:latin typeface="Lucida Console" panose="020B0609040504020204" pitchFamily="49" charset="0"/>
              </a:rPr>
              <a:t> &lt;- </a:t>
            </a:r>
            <a:r>
              <a:rPr lang="en-US" sz="1800" dirty="0" err="1">
                <a:latin typeface="Lucida Console" panose="020B0609040504020204" pitchFamily="49" charset="0"/>
              </a:rPr>
              <a:t>gg_minimal_depth</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varsel_pbc</a:t>
            </a:r>
            <a:r>
              <a:rPr lang="en-US" sz="1800" dirty="0">
                <a:latin typeface="Lucida Console" panose="020B0609040504020204" pitchFamily="49" charset="0"/>
              </a:rPr>
              <a:t>, </a:t>
            </a:r>
            <a:r>
              <a:rPr lang="en-US" sz="1800" dirty="0" err="1">
                <a:latin typeface="Lucida Console" panose="020B0609040504020204" pitchFamily="49" charset="0"/>
              </a:rPr>
              <a:t>lbls</a:t>
            </a:r>
            <a:r>
              <a:rPr lang="en-US" sz="1800" dirty="0">
                <a:latin typeface="Lucida Console" panose="020B0609040504020204" pitchFamily="49" charset="0"/>
              </a:rPr>
              <a:t> = Years) </a:t>
            </a:r>
          </a:p>
          <a:p>
            <a:pPr marL="0" indent="0">
              <a:buNone/>
            </a:pPr>
            <a:r>
              <a:rPr lang="en-US" sz="1800" dirty="0">
                <a:latin typeface="Lucida Console" panose="020B0609040504020204" pitchFamily="49" charset="0"/>
              </a:rPr>
              <a:t>&gt; print(</a:t>
            </a:r>
            <a:r>
              <a:rPr lang="en-US" sz="1800" dirty="0" err="1">
                <a:latin typeface="Lucida Console" panose="020B0609040504020204" pitchFamily="49" charset="0"/>
              </a:rPr>
              <a:t>ggMindepth</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ggMindepth</a:t>
            </a:r>
            <a:r>
              <a:rPr lang="en-US" sz="1800" dirty="0">
                <a:latin typeface="Lucida Console" panose="020B0609040504020204" pitchFamily="49" charset="0"/>
              </a:rPr>
              <a:t>)</a:t>
            </a:r>
          </a:p>
        </p:txBody>
      </p:sp>
      <p:pic>
        <p:nvPicPr>
          <p:cNvPr id="9" name="Content Placeholder 8">
            <a:extLst>
              <a:ext uri="{FF2B5EF4-FFF2-40B4-BE49-F238E27FC236}">
                <a16:creationId xmlns:a16="http://schemas.microsoft.com/office/drawing/2014/main" id="{45A8E3F3-821A-4F24-9852-E1AD8E461E7A}"/>
              </a:ext>
            </a:extLst>
          </p:cNvPr>
          <p:cNvPicPr>
            <a:picLocks noGrp="1" noChangeAspect="1"/>
          </p:cNvPicPr>
          <p:nvPr>
            <p:ph sz="half" idx="2"/>
          </p:nvPr>
        </p:nvPicPr>
        <p:blipFill>
          <a:blip r:embed="rId2"/>
          <a:stretch>
            <a:fillRect/>
          </a:stretch>
        </p:blipFill>
        <p:spPr>
          <a:xfrm>
            <a:off x="6183741" y="1462088"/>
            <a:ext cx="5604606" cy="4714875"/>
          </a:xfrm>
          <a:prstGeom prst="rect">
            <a:avLst/>
          </a:prstGeom>
        </p:spPr>
      </p:pic>
      <p:sp>
        <p:nvSpPr>
          <p:cNvPr id="5" name="Date Placeholder 4">
            <a:extLst>
              <a:ext uri="{FF2B5EF4-FFF2-40B4-BE49-F238E27FC236}">
                <a16:creationId xmlns:a16="http://schemas.microsoft.com/office/drawing/2014/main" id="{16F1C2E2-42BF-406C-8989-557DEE327997}"/>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0C38DBE4-4189-45BF-B645-CBB59F740146}"/>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2E3CA502-2154-42F7-9512-91D9F3109B7B}"/>
              </a:ext>
            </a:extLst>
          </p:cNvPr>
          <p:cNvSpPr>
            <a:spLocks noGrp="1"/>
          </p:cNvSpPr>
          <p:nvPr>
            <p:ph type="sldNum" sz="quarter" idx="12"/>
          </p:nvPr>
        </p:nvSpPr>
        <p:spPr/>
        <p:txBody>
          <a:bodyPr/>
          <a:lstStyle/>
          <a:p>
            <a:fld id="{799C26FD-E1A0-49B8-8B03-25A733166562}" type="slidenum">
              <a:rPr lang="en-US" smtClean="0"/>
              <a:t>34</a:t>
            </a:fld>
            <a:endParaRPr lang="en-US" dirty="0"/>
          </a:p>
        </p:txBody>
      </p:sp>
    </p:spTree>
    <p:extLst>
      <p:ext uri="{BB962C8B-B14F-4D97-AF65-F5344CB8AC3E}">
        <p14:creationId xmlns:p14="http://schemas.microsoft.com/office/powerpoint/2010/main" val="2105167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93ADD-33F3-4785-A150-C3188F400246}"/>
              </a:ext>
            </a:extLst>
          </p:cNvPr>
          <p:cNvSpPr>
            <a:spLocks noGrp="1"/>
          </p:cNvSpPr>
          <p:nvPr>
            <p:ph type="title"/>
          </p:nvPr>
        </p:nvSpPr>
        <p:spPr/>
        <p:txBody>
          <a:bodyPr/>
          <a:lstStyle/>
          <a:p>
            <a:r>
              <a:rPr lang="en-US" dirty="0"/>
              <a:t>Both Minimal Depth and </a:t>
            </a:r>
            <a:r>
              <a:rPr lang="en-US" dirty="0" err="1"/>
              <a:t>VIMP</a:t>
            </a:r>
            <a:r>
              <a:rPr lang="en-US" dirty="0"/>
              <a:t> Measures</a:t>
            </a:r>
          </a:p>
        </p:txBody>
      </p:sp>
      <p:sp>
        <p:nvSpPr>
          <p:cNvPr id="3" name="Content Placeholder 2">
            <a:extLst>
              <a:ext uri="{FF2B5EF4-FFF2-40B4-BE49-F238E27FC236}">
                <a16:creationId xmlns:a16="http://schemas.microsoft.com/office/drawing/2014/main" id="{E3978123-84E8-4D65-80AE-1FC0F7779E58}"/>
              </a:ext>
            </a:extLst>
          </p:cNvPr>
          <p:cNvSpPr>
            <a:spLocks noGrp="1"/>
          </p:cNvSpPr>
          <p:nvPr>
            <p:ph sz="half" idx="1"/>
          </p:nvPr>
        </p:nvSpPr>
        <p:spPr>
          <a:xfrm>
            <a:off x="406400" y="1825625"/>
            <a:ext cx="5613400" cy="4351338"/>
          </a:xfrm>
        </p:spPr>
        <p:txBody>
          <a:bodyPr/>
          <a:lstStyle/>
          <a:p>
            <a:pPr marL="0" indent="0">
              <a:buNone/>
            </a:pPr>
            <a:r>
              <a:rPr lang="en-US" dirty="0">
                <a:latin typeface="Lucida Console" panose="020B0609040504020204" pitchFamily="49" charset="0"/>
              </a:rPr>
              <a:t>&gt; print(</a:t>
            </a:r>
            <a:r>
              <a:rPr lang="en-US" dirty="0" err="1">
                <a:latin typeface="Lucida Console" panose="020B0609040504020204" pitchFamily="49" charset="0"/>
              </a:rPr>
              <a:t>ggMindepth</a:t>
            </a:r>
            <a:r>
              <a:rPr lang="en-US" dirty="0">
                <a:latin typeface="Lucida Console" panose="020B0609040504020204" pitchFamily="49" charset="0"/>
              </a:rPr>
              <a:t>)</a:t>
            </a:r>
          </a:p>
        </p:txBody>
      </p:sp>
      <p:graphicFrame>
        <p:nvGraphicFramePr>
          <p:cNvPr id="8" name="Content Placeholder 7">
            <a:extLst>
              <a:ext uri="{FF2B5EF4-FFF2-40B4-BE49-F238E27FC236}">
                <a16:creationId xmlns:a16="http://schemas.microsoft.com/office/drawing/2014/main" id="{7A4D4AEB-0797-4C40-9E0B-D74A0357B720}"/>
              </a:ext>
            </a:extLst>
          </p:cNvPr>
          <p:cNvGraphicFramePr>
            <a:graphicFrameLocks noGrp="1"/>
          </p:cNvGraphicFramePr>
          <p:nvPr>
            <p:ph sz="half" idx="2"/>
            <p:extLst>
              <p:ext uri="{D42A27DB-BD31-4B8C-83A1-F6EECF244321}">
                <p14:modId xmlns:p14="http://schemas.microsoft.com/office/powerpoint/2010/main" val="4076227785"/>
              </p:ext>
            </p:extLst>
          </p:nvPr>
        </p:nvGraphicFramePr>
        <p:xfrm>
          <a:off x="6395244" y="1825625"/>
          <a:ext cx="5390355" cy="4014784"/>
        </p:xfrm>
        <a:graphic>
          <a:graphicData uri="http://schemas.openxmlformats.org/drawingml/2006/table">
            <a:tbl>
              <a:tblPr>
                <a:tableStyleId>{5C22544A-7EE6-4342-B048-85BDC9FD1C3A}</a:tableStyleId>
              </a:tblPr>
              <a:tblGrid>
                <a:gridCol w="655036">
                  <a:extLst>
                    <a:ext uri="{9D8B030D-6E8A-4147-A177-3AD203B41FA5}">
                      <a16:colId xmlns:a16="http://schemas.microsoft.com/office/drawing/2014/main" val="2743736930"/>
                    </a:ext>
                  </a:extLst>
                </a:gridCol>
                <a:gridCol w="1501106">
                  <a:extLst>
                    <a:ext uri="{9D8B030D-6E8A-4147-A177-3AD203B41FA5}">
                      <a16:colId xmlns:a16="http://schemas.microsoft.com/office/drawing/2014/main" val="3367203186"/>
                    </a:ext>
                  </a:extLst>
                </a:gridCol>
                <a:gridCol w="1078071">
                  <a:extLst>
                    <a:ext uri="{9D8B030D-6E8A-4147-A177-3AD203B41FA5}">
                      <a16:colId xmlns:a16="http://schemas.microsoft.com/office/drawing/2014/main" val="620585245"/>
                    </a:ext>
                  </a:extLst>
                </a:gridCol>
                <a:gridCol w="1437347">
                  <a:extLst>
                    <a:ext uri="{9D8B030D-6E8A-4147-A177-3AD203B41FA5}">
                      <a16:colId xmlns:a16="http://schemas.microsoft.com/office/drawing/2014/main" val="1260962583"/>
                    </a:ext>
                  </a:extLst>
                </a:gridCol>
                <a:gridCol w="718795">
                  <a:extLst>
                    <a:ext uri="{9D8B030D-6E8A-4147-A177-3AD203B41FA5}">
                      <a16:colId xmlns:a16="http://schemas.microsoft.com/office/drawing/2014/main" val="626492950"/>
                    </a:ext>
                  </a:extLst>
                </a:gridCol>
              </a:tblGrid>
              <a:tr h="285465">
                <a:tc gridSpan="5">
                  <a:txBody>
                    <a:bodyPr/>
                    <a:lstStyle/>
                    <a:p>
                      <a:pPr algn="ctr" fontAlgn="ctr"/>
                      <a:r>
                        <a:rPr lang="en-US" sz="1800" b="1" u="none" strike="noStrike" dirty="0">
                          <a:solidFill>
                            <a:schemeClr val="bg1"/>
                          </a:solidFill>
                          <a:effectLst/>
                        </a:rPr>
                        <a:t>Top variables</a:t>
                      </a:r>
                      <a:endParaRPr lang="en-US" sz="1800" b="1" i="0" u="none" strike="noStrike" dirty="0">
                        <a:solidFill>
                          <a:schemeClr val="bg1"/>
                        </a:solidFill>
                        <a:effectLst/>
                        <a:latin typeface="Lucida Console" panose="020B0609040504020204" pitchFamily="49" charset="0"/>
                      </a:endParaRPr>
                    </a:p>
                  </a:txBody>
                  <a:tcPr marL="9525" marR="9525" marT="9525" marB="0" anchor="ctr">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39976869"/>
                  </a:ext>
                </a:extLst>
              </a:tr>
              <a:tr h="285465">
                <a:tc>
                  <a:txBody>
                    <a:bodyPr/>
                    <a:lstStyle/>
                    <a:p>
                      <a:pPr algn="ctr" fontAlgn="b"/>
                      <a:r>
                        <a:rPr lang="en-US" sz="1800" b="1" u="none" strike="noStrike" dirty="0">
                          <a:solidFill>
                            <a:schemeClr val="bg1"/>
                          </a:solidFill>
                          <a:effectLst/>
                        </a:rPr>
                        <a:t>Rank</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tc>
                  <a:txBody>
                    <a:bodyPr/>
                    <a:lstStyle/>
                    <a:p>
                      <a:pPr algn="ctr" fontAlgn="ctr"/>
                      <a:r>
                        <a:rPr lang="en-US" sz="1800" b="1" u="none" strike="noStrike" dirty="0">
                          <a:solidFill>
                            <a:schemeClr val="bg1"/>
                          </a:solidFill>
                          <a:effectLst/>
                        </a:rPr>
                        <a:t>Factor</a:t>
                      </a:r>
                      <a:endParaRPr lang="en-US" sz="1800" b="1" i="0" u="none" strike="noStrike" dirty="0">
                        <a:solidFill>
                          <a:schemeClr val="bg1"/>
                        </a:solidFill>
                        <a:effectLst/>
                        <a:latin typeface="Lucida Console" panose="020B0609040504020204" pitchFamily="49" charset="0"/>
                      </a:endParaRPr>
                    </a:p>
                  </a:txBody>
                  <a:tcPr marL="9525" marR="9525" marT="9525" marB="0" anchor="ctr">
                    <a:solidFill>
                      <a:srgbClr val="0070C0"/>
                    </a:solidFill>
                  </a:tcPr>
                </a:tc>
                <a:tc>
                  <a:txBody>
                    <a:bodyPr/>
                    <a:lstStyle/>
                    <a:p>
                      <a:pPr algn="ctr" fontAlgn="b"/>
                      <a:r>
                        <a:rPr lang="en-US" sz="1800" b="1" u="none" strike="noStrike" dirty="0">
                          <a:solidFill>
                            <a:schemeClr val="bg1"/>
                          </a:solidFill>
                          <a:effectLst/>
                        </a:rPr>
                        <a:t>Depth</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tc>
                  <a:txBody>
                    <a:bodyPr/>
                    <a:lstStyle/>
                    <a:p>
                      <a:pPr algn="ctr" fontAlgn="b"/>
                      <a:r>
                        <a:rPr lang="en-US" sz="1800" b="1" u="none" strike="noStrike" dirty="0" err="1">
                          <a:solidFill>
                            <a:schemeClr val="bg1"/>
                          </a:solidFill>
                          <a:effectLst/>
                        </a:rPr>
                        <a:t>VIMP</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tc>
                  <a:txBody>
                    <a:bodyPr/>
                    <a:lstStyle/>
                    <a:p>
                      <a:pPr algn="ctr" fontAlgn="b"/>
                      <a:r>
                        <a:rPr lang="en-US" sz="1800" b="1" u="none" strike="noStrike" dirty="0">
                          <a:solidFill>
                            <a:schemeClr val="bg1"/>
                          </a:solidFill>
                          <a:effectLst/>
                        </a:rPr>
                        <a:t>Rank</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extLst>
                  <a:ext uri="{0D108BD9-81ED-4DB2-BD59-A6C34878D82A}">
                    <a16:rowId xmlns:a16="http://schemas.microsoft.com/office/drawing/2014/main" val="2394270516"/>
                  </a:ext>
                </a:extLst>
              </a:tr>
              <a:tr h="285465">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bili</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dirty="0">
                          <a:effectLst/>
                        </a:rPr>
                        <a:t>2.46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0.07005</a:t>
                      </a:r>
                      <a:endParaRPr lang="en-US" sz="1800" b="0" i="0" u="none" strike="noStrike" dirty="0">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440508"/>
                  </a:ext>
                </a:extLst>
              </a:tr>
              <a:tr h="285465">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albumin</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2.64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0.01147</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4038597"/>
                  </a:ext>
                </a:extLst>
              </a:tr>
              <a:tr h="285465">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copper</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3.06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0.02057</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5826655"/>
                  </a:ext>
                </a:extLst>
              </a:tr>
              <a:tr h="285465">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platelet</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3.25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extLst>
                  <a:ext uri="{0D108BD9-81ED-4DB2-BD59-A6C34878D82A}">
                    <a16:rowId xmlns:a16="http://schemas.microsoft.com/office/drawing/2014/main" val="1468454066"/>
                  </a:ext>
                </a:extLst>
              </a:tr>
              <a:tr h="285465">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chol</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3.47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0.0101</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3972653"/>
                  </a:ext>
                </a:extLst>
              </a:tr>
              <a:tr h="303739">
                <a:tc>
                  <a:txBody>
                    <a:bodyPr/>
                    <a:lstStyle/>
                    <a:p>
                      <a:pPr algn="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prothrombin</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4.03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0.00657</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90056165"/>
                  </a:ext>
                </a:extLst>
              </a:tr>
              <a:tr h="285465">
                <a:tc>
                  <a:txBody>
                    <a:bodyPr/>
                    <a:lstStyle/>
                    <a:p>
                      <a:pPr algn="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age</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4.04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0.01441</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5121272"/>
                  </a:ext>
                </a:extLst>
              </a:tr>
              <a:tr h="285465">
                <a:tc>
                  <a:txBody>
                    <a:bodyPr/>
                    <a:lstStyle/>
                    <a:p>
                      <a:pPr algn="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sgot</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4.46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0.00513</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53475201"/>
                  </a:ext>
                </a:extLst>
              </a:tr>
              <a:tr h="285465">
                <a:tc>
                  <a:txBody>
                    <a:bodyPr/>
                    <a:lstStyle/>
                    <a:p>
                      <a:pPr algn="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alk</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4.66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extLst>
                  <a:ext uri="{0D108BD9-81ED-4DB2-BD59-A6C34878D82A}">
                    <a16:rowId xmlns:a16="http://schemas.microsoft.com/office/drawing/2014/main" val="1490575424"/>
                  </a:ext>
                </a:extLst>
              </a:tr>
              <a:tr h="285465">
                <a:tc>
                  <a:txBody>
                    <a:bodyPr/>
                    <a:lstStyle/>
                    <a:p>
                      <a:pPr algn="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trig</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4.88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extLst>
                  <a:ext uri="{0D108BD9-81ED-4DB2-BD59-A6C34878D82A}">
                    <a16:rowId xmlns:a16="http://schemas.microsoft.com/office/drawing/2014/main" val="1378378909"/>
                  </a:ext>
                </a:extLst>
              </a:tr>
              <a:tr h="285465">
                <a:tc>
                  <a:txBody>
                    <a:bodyPr/>
                    <a:lstStyle/>
                    <a:p>
                      <a:pPr algn="r" fontAlgn="b"/>
                      <a:r>
                        <a:rPr lang="en-US" sz="1800" u="none" strike="noStrike">
                          <a:effectLst/>
                        </a:rPr>
                        <a:t>11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edema</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5.71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0.01532</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7406690"/>
                  </a:ext>
                </a:extLst>
              </a:tr>
              <a:tr h="285465">
                <a:tc>
                  <a:txBody>
                    <a:bodyPr/>
                    <a:lstStyle/>
                    <a:p>
                      <a:pPr algn="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ascites</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7.53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0.01363</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8747081"/>
                  </a:ext>
                </a:extLst>
              </a:tr>
            </a:tbl>
          </a:graphicData>
        </a:graphic>
      </p:graphicFrame>
      <p:sp>
        <p:nvSpPr>
          <p:cNvPr id="5" name="Date Placeholder 4">
            <a:extLst>
              <a:ext uri="{FF2B5EF4-FFF2-40B4-BE49-F238E27FC236}">
                <a16:creationId xmlns:a16="http://schemas.microsoft.com/office/drawing/2014/main" id="{5DEE56E7-4F7A-44EE-B1CA-B3790D82D9EF}"/>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0C31C2F2-B35B-44B4-BF48-D4E76A4DF219}"/>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CA44A6C7-8D5C-484E-95A1-EE5D10B1840D}"/>
              </a:ext>
            </a:extLst>
          </p:cNvPr>
          <p:cNvSpPr>
            <a:spLocks noGrp="1"/>
          </p:cNvSpPr>
          <p:nvPr>
            <p:ph type="sldNum" sz="quarter" idx="12"/>
          </p:nvPr>
        </p:nvSpPr>
        <p:spPr/>
        <p:txBody>
          <a:bodyPr/>
          <a:lstStyle/>
          <a:p>
            <a:fld id="{799C26FD-E1A0-49B8-8B03-25A733166562}" type="slidenum">
              <a:rPr lang="en-US" smtClean="0"/>
              <a:t>35</a:t>
            </a:fld>
            <a:endParaRPr lang="en-US" dirty="0"/>
          </a:p>
        </p:txBody>
      </p:sp>
    </p:spTree>
    <p:extLst>
      <p:ext uri="{BB962C8B-B14F-4D97-AF65-F5344CB8AC3E}">
        <p14:creationId xmlns:p14="http://schemas.microsoft.com/office/powerpoint/2010/main" val="1832583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A2B5-3433-4C53-8BAA-C0B84019AF84}"/>
              </a:ext>
            </a:extLst>
          </p:cNvPr>
          <p:cNvSpPr>
            <a:spLocks noGrp="1"/>
          </p:cNvSpPr>
          <p:nvPr>
            <p:ph type="title"/>
          </p:nvPr>
        </p:nvSpPr>
        <p:spPr/>
        <p:txBody>
          <a:bodyPr/>
          <a:lstStyle/>
          <a:p>
            <a:r>
              <a:rPr lang="en-US" dirty="0"/>
              <a:t>Both Minimal Depth and </a:t>
            </a:r>
            <a:r>
              <a:rPr lang="en-US" dirty="0" err="1"/>
              <a:t>VIMP</a:t>
            </a:r>
            <a:r>
              <a:rPr lang="en-US" dirty="0"/>
              <a:t> Measures</a:t>
            </a:r>
          </a:p>
        </p:txBody>
      </p:sp>
      <p:sp>
        <p:nvSpPr>
          <p:cNvPr id="3" name="Content Placeholder 2">
            <a:extLst>
              <a:ext uri="{FF2B5EF4-FFF2-40B4-BE49-F238E27FC236}">
                <a16:creationId xmlns:a16="http://schemas.microsoft.com/office/drawing/2014/main" id="{0E61546B-92A3-47E2-A79B-F36A80CB2DB9}"/>
              </a:ext>
            </a:extLst>
          </p:cNvPr>
          <p:cNvSpPr>
            <a:spLocks noGrp="1"/>
          </p:cNvSpPr>
          <p:nvPr>
            <p:ph sz="half" idx="1"/>
          </p:nvPr>
        </p:nvSpPr>
        <p:spPr>
          <a:xfrm>
            <a:off x="406400" y="1512888"/>
            <a:ext cx="5613400" cy="4664075"/>
          </a:xfrm>
        </p:spPr>
        <p:txBody>
          <a:bodyPr>
            <a:normAutofit/>
          </a:bodyPr>
          <a:lstStyle/>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gg_minimal_vimp</a:t>
            </a:r>
            <a:r>
              <a:rPr lang="en-US" sz="1800" dirty="0">
                <a:latin typeface="Lucida Console" panose="020B0609040504020204" pitchFamily="49" charset="0"/>
              </a:rPr>
              <a:t>(</a:t>
            </a:r>
            <a:r>
              <a:rPr lang="en-US" sz="1800" dirty="0" err="1">
                <a:latin typeface="Lucida Console" panose="020B0609040504020204" pitchFamily="49" charset="0"/>
              </a:rPr>
              <a:t>ggMindepth</a:t>
            </a:r>
            <a:r>
              <a:rPr lang="en-US" sz="1800" dirty="0">
                <a:latin typeface="Lucida Console" panose="020B0609040504020204" pitchFamily="49" charset="0"/>
              </a:rPr>
              <a:t>))</a:t>
            </a:r>
          </a:p>
        </p:txBody>
      </p:sp>
      <p:pic>
        <p:nvPicPr>
          <p:cNvPr id="8" name="Content Placeholder 7">
            <a:extLst>
              <a:ext uri="{FF2B5EF4-FFF2-40B4-BE49-F238E27FC236}">
                <a16:creationId xmlns:a16="http://schemas.microsoft.com/office/drawing/2014/main" id="{BA2E5E68-EFDA-4213-8416-680DD9654894}"/>
              </a:ext>
            </a:extLst>
          </p:cNvPr>
          <p:cNvPicPr>
            <a:picLocks noGrp="1" noChangeAspect="1"/>
          </p:cNvPicPr>
          <p:nvPr>
            <p:ph sz="half" idx="2"/>
          </p:nvPr>
        </p:nvPicPr>
        <p:blipFill>
          <a:blip r:embed="rId2"/>
          <a:stretch>
            <a:fillRect/>
          </a:stretch>
        </p:blipFill>
        <p:spPr>
          <a:xfrm>
            <a:off x="6213934" y="1512888"/>
            <a:ext cx="5544220" cy="4664075"/>
          </a:xfrm>
          <a:prstGeom prst="rect">
            <a:avLst/>
          </a:prstGeom>
        </p:spPr>
      </p:pic>
      <p:sp>
        <p:nvSpPr>
          <p:cNvPr id="5" name="Date Placeholder 4">
            <a:extLst>
              <a:ext uri="{FF2B5EF4-FFF2-40B4-BE49-F238E27FC236}">
                <a16:creationId xmlns:a16="http://schemas.microsoft.com/office/drawing/2014/main" id="{2F834E3C-880D-47D3-94EE-DA518C8C9651}"/>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B2891F03-D836-4FFA-AF8F-FB11E5AF76A1}"/>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309DA629-D04C-480A-A81E-8768F6C6BAF2}"/>
              </a:ext>
            </a:extLst>
          </p:cNvPr>
          <p:cNvSpPr>
            <a:spLocks noGrp="1"/>
          </p:cNvSpPr>
          <p:nvPr>
            <p:ph type="sldNum" sz="quarter" idx="12"/>
          </p:nvPr>
        </p:nvSpPr>
        <p:spPr/>
        <p:txBody>
          <a:bodyPr/>
          <a:lstStyle/>
          <a:p>
            <a:fld id="{799C26FD-E1A0-49B8-8B03-25A733166562}" type="slidenum">
              <a:rPr lang="en-US" smtClean="0"/>
              <a:t>36</a:t>
            </a:fld>
            <a:endParaRPr lang="en-US" dirty="0"/>
          </a:p>
        </p:txBody>
      </p:sp>
    </p:spTree>
    <p:extLst>
      <p:ext uri="{BB962C8B-B14F-4D97-AF65-F5344CB8AC3E}">
        <p14:creationId xmlns:p14="http://schemas.microsoft.com/office/powerpoint/2010/main" val="48734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7DFB-1780-40D5-80A7-5645E8D15AAA}"/>
              </a:ext>
            </a:extLst>
          </p:cNvPr>
          <p:cNvSpPr>
            <a:spLocks noGrp="1"/>
          </p:cNvSpPr>
          <p:nvPr>
            <p:ph type="title"/>
          </p:nvPr>
        </p:nvSpPr>
        <p:spPr/>
        <p:txBody>
          <a:bodyPr>
            <a:normAutofit fontScale="90000"/>
          </a:bodyPr>
          <a:lstStyle/>
          <a:p>
            <a:r>
              <a:rPr lang="en-US" dirty="0"/>
              <a:t>Survival versus Bilirubin Levels for 1 &amp; 3 Years</a:t>
            </a:r>
          </a:p>
        </p:txBody>
      </p:sp>
      <p:sp>
        <p:nvSpPr>
          <p:cNvPr id="3" name="Content Placeholder 2">
            <a:extLst>
              <a:ext uri="{FF2B5EF4-FFF2-40B4-BE49-F238E27FC236}">
                <a16:creationId xmlns:a16="http://schemas.microsoft.com/office/drawing/2014/main" id="{06FB2F6D-02F9-4201-9A9A-0A78ED6B6AEC}"/>
              </a:ext>
            </a:extLst>
          </p:cNvPr>
          <p:cNvSpPr>
            <a:spLocks noGrp="1"/>
          </p:cNvSpPr>
          <p:nvPr>
            <p:ph sz="half" idx="1"/>
          </p:nvPr>
        </p:nvSpPr>
        <p:spPr>
          <a:xfrm>
            <a:off x="406400" y="1503363"/>
            <a:ext cx="6149094" cy="4673600"/>
          </a:xfrm>
        </p:spPr>
        <p:txBody>
          <a:bodyPr>
            <a:normAutofit/>
          </a:bodyPr>
          <a:lstStyle/>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ggrf</a:t>
            </a:r>
            <a:r>
              <a:rPr lang="en-US" sz="1800" dirty="0">
                <a:latin typeface="Lucida Console" panose="020B0609040504020204" pitchFamily="49" charset="0"/>
              </a:rPr>
              <a:t>, </a:t>
            </a:r>
            <a:r>
              <a:rPr lang="en-US" sz="1800" dirty="0" err="1">
                <a:latin typeface="Lucida Console" panose="020B0609040504020204" pitchFamily="49" charset="0"/>
              </a:rPr>
              <a:t>xvar</a:t>
            </a:r>
            <a:r>
              <a:rPr lang="en-US" sz="1800" dirty="0">
                <a:latin typeface="Lucida Console" panose="020B0609040504020204" pitchFamily="49" charset="0"/>
              </a:rPr>
              <a:t> = "</a:t>
            </a:r>
            <a:r>
              <a:rPr lang="en-US" sz="1800" dirty="0" err="1">
                <a:latin typeface="Lucida Console" panose="020B0609040504020204" pitchFamily="49" charset="0"/>
              </a:rPr>
              <a:t>bili</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se = .95, alpha = .3) + </a:t>
            </a:r>
          </a:p>
          <a:p>
            <a:pPr marL="0" indent="0">
              <a:buNone/>
            </a:pPr>
            <a:r>
              <a:rPr lang="en-US" sz="1800" dirty="0">
                <a:latin typeface="Lucida Console" panose="020B0609040504020204" pitchFamily="49" charset="0"/>
              </a:rPr>
              <a:t>  	labs(y = "Survival", x = "</a:t>
            </a:r>
            <a:r>
              <a:rPr lang="en-US" sz="1800" dirty="0" err="1">
                <a:latin typeface="Lucida Console" panose="020B0609040504020204" pitchFamily="49" charset="0"/>
              </a:rPr>
              <a:t>bili</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theme(</a:t>
            </a:r>
            <a:r>
              <a:rPr lang="en-US" sz="1800" dirty="0" err="1">
                <a:latin typeface="Lucida Console" panose="020B0609040504020204" pitchFamily="49" charset="0"/>
              </a:rPr>
              <a:t>legend.position</a:t>
            </a:r>
            <a:r>
              <a:rPr lang="en-US" sz="1800" dirty="0">
                <a:latin typeface="Lucida Console" panose="020B0609040504020204" pitchFamily="49" charset="0"/>
              </a:rPr>
              <a:t> = "none")</a:t>
            </a:r>
          </a:p>
        </p:txBody>
      </p:sp>
      <p:pic>
        <p:nvPicPr>
          <p:cNvPr id="8" name="Content Placeholder 7">
            <a:extLst>
              <a:ext uri="{FF2B5EF4-FFF2-40B4-BE49-F238E27FC236}">
                <a16:creationId xmlns:a16="http://schemas.microsoft.com/office/drawing/2014/main" id="{2D48274F-93D4-4481-8A9C-406707E21A0F}"/>
              </a:ext>
            </a:extLst>
          </p:cNvPr>
          <p:cNvPicPr>
            <a:picLocks noGrp="1" noChangeAspect="1"/>
          </p:cNvPicPr>
          <p:nvPr>
            <p:ph sz="half" idx="2"/>
          </p:nvPr>
        </p:nvPicPr>
        <p:blipFill>
          <a:blip r:embed="rId2"/>
          <a:stretch>
            <a:fillRect/>
          </a:stretch>
        </p:blipFill>
        <p:spPr>
          <a:xfrm>
            <a:off x="6555494" y="1503363"/>
            <a:ext cx="4861099" cy="4673600"/>
          </a:xfrm>
          <a:prstGeom prst="rect">
            <a:avLst/>
          </a:prstGeom>
        </p:spPr>
      </p:pic>
      <p:sp>
        <p:nvSpPr>
          <p:cNvPr id="5" name="Date Placeholder 4">
            <a:extLst>
              <a:ext uri="{FF2B5EF4-FFF2-40B4-BE49-F238E27FC236}">
                <a16:creationId xmlns:a16="http://schemas.microsoft.com/office/drawing/2014/main" id="{E5565AA9-0B4C-4D0C-9764-86BF4B8B4966}"/>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2B1174FA-61EA-49E4-9AF2-C226FB3B085E}"/>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938D8D64-9E88-40B8-B530-A903CC0D3B27}"/>
              </a:ext>
            </a:extLst>
          </p:cNvPr>
          <p:cNvSpPr>
            <a:spLocks noGrp="1"/>
          </p:cNvSpPr>
          <p:nvPr>
            <p:ph type="sldNum" sz="quarter" idx="12"/>
          </p:nvPr>
        </p:nvSpPr>
        <p:spPr/>
        <p:txBody>
          <a:bodyPr/>
          <a:lstStyle/>
          <a:p>
            <a:fld id="{799C26FD-E1A0-49B8-8B03-25A733166562}" type="slidenum">
              <a:rPr lang="en-US" smtClean="0"/>
              <a:t>37</a:t>
            </a:fld>
            <a:endParaRPr lang="en-US" dirty="0"/>
          </a:p>
        </p:txBody>
      </p:sp>
    </p:spTree>
    <p:extLst>
      <p:ext uri="{BB962C8B-B14F-4D97-AF65-F5344CB8AC3E}">
        <p14:creationId xmlns:p14="http://schemas.microsoft.com/office/powerpoint/2010/main" val="2338549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9975-651A-46E9-B4A4-9F8B2DF76608}"/>
              </a:ext>
            </a:extLst>
          </p:cNvPr>
          <p:cNvSpPr>
            <a:spLocks noGrp="1"/>
          </p:cNvSpPr>
          <p:nvPr>
            <p:ph type="title"/>
          </p:nvPr>
        </p:nvSpPr>
        <p:spPr/>
        <p:txBody>
          <a:bodyPr>
            <a:normAutofit fontScale="90000"/>
          </a:bodyPr>
          <a:lstStyle/>
          <a:p>
            <a:r>
              <a:rPr lang="en-US" dirty="0"/>
              <a:t> Bilirubin variable dependence at 1 and 3 years</a:t>
            </a:r>
          </a:p>
        </p:txBody>
      </p:sp>
      <p:sp>
        <p:nvSpPr>
          <p:cNvPr id="3" name="Content Placeholder 2">
            <a:extLst>
              <a:ext uri="{FF2B5EF4-FFF2-40B4-BE49-F238E27FC236}">
                <a16:creationId xmlns:a16="http://schemas.microsoft.com/office/drawing/2014/main" id="{A056663F-F4C9-45AA-8EB0-C7352FB2C3FE}"/>
              </a:ext>
            </a:extLst>
          </p:cNvPr>
          <p:cNvSpPr>
            <a:spLocks noGrp="1"/>
          </p:cNvSpPr>
          <p:nvPr>
            <p:ph sz="half" idx="1"/>
          </p:nvPr>
        </p:nvSpPr>
        <p:spPr>
          <a:xfrm>
            <a:off x="406400" y="1325563"/>
            <a:ext cx="5181600" cy="4661351"/>
          </a:xfrm>
        </p:spPr>
        <p:txBody>
          <a:bodyPr>
            <a:normAutofit/>
          </a:bodyPr>
          <a:lstStyle/>
          <a:p>
            <a:pPr marL="0" indent="0">
              <a:buNone/>
            </a:pPr>
            <a:r>
              <a:rPr lang="en-US" sz="1800" dirty="0">
                <a:latin typeface="Lucida Console" panose="020B0609040504020204" pitchFamily="49" charset="0"/>
              </a:rPr>
              <a:t>&gt; # Pull the categorical variables </a:t>
            </a:r>
          </a:p>
          <a:p>
            <a:pPr marL="0" indent="0">
              <a:buNone/>
            </a:pPr>
            <a:r>
              <a:rPr lang="en-US" sz="1800" dirty="0">
                <a:latin typeface="Lucida Console" panose="020B0609040504020204" pitchFamily="49" charset="0"/>
              </a:rPr>
              <a:t>&gt; xvar.cat &lt;- c("edema", "stage") </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xvar</a:t>
            </a:r>
            <a:r>
              <a:rPr lang="en-US" sz="1800" dirty="0">
                <a:latin typeface="Lucida Console" panose="020B0609040504020204" pitchFamily="49" charset="0"/>
              </a:rPr>
              <a:t> &lt;- </a:t>
            </a:r>
            <a:r>
              <a:rPr lang="en-US" sz="1800" dirty="0" err="1">
                <a:latin typeface="Lucida Console" panose="020B0609040504020204" pitchFamily="49" charset="0"/>
              </a:rPr>
              <a:t>xvar</a:t>
            </a:r>
            <a:r>
              <a:rPr lang="en-US" sz="1800" dirty="0">
                <a:latin typeface="Lucida Console" panose="020B0609040504020204" pitchFamily="49" charset="0"/>
              </a:rPr>
              <a:t>[-which(</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xvar</a:t>
            </a:r>
            <a:r>
              <a:rPr lang="en-US" sz="1800" dirty="0">
                <a:latin typeface="Lucida Console" panose="020B0609040504020204" pitchFamily="49" charset="0"/>
              </a:rPr>
              <a:t> %in% xvar.cat)]</a:t>
            </a:r>
          </a:p>
          <a:p>
            <a:pPr marL="0" indent="0">
              <a:buNone/>
            </a:pPr>
            <a:r>
              <a:rPr lang="en-US" sz="1800" dirty="0">
                <a:latin typeface="Lucida Console" panose="020B0609040504020204" pitchFamily="49" charset="0"/>
              </a:rPr>
              <a:t>&gt; # plot the next 5 continuous </a:t>
            </a:r>
          </a:p>
          <a:p>
            <a:pPr marL="0" indent="0">
              <a:buNone/>
            </a:pPr>
            <a:r>
              <a:rPr lang="en-US" sz="1800" dirty="0">
                <a:latin typeface="Lucida Console" panose="020B0609040504020204" pitchFamily="49" charset="0"/>
              </a:rPr>
              <a:t>&gt; # variable dependence plots. </a:t>
            </a:r>
          </a:p>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ggrf</a:t>
            </a:r>
            <a:r>
              <a:rPr lang="en-US" sz="1800" dirty="0">
                <a:latin typeface="Lucida Console" panose="020B0609040504020204" pitchFamily="49" charset="0"/>
              </a:rPr>
              <a:t>, </a:t>
            </a:r>
            <a:r>
              <a:rPr lang="en-US" sz="1800" dirty="0" err="1">
                <a:latin typeface="Lucida Console" panose="020B0609040504020204" pitchFamily="49" charset="0"/>
              </a:rPr>
              <a:t>xvar</a:t>
            </a:r>
            <a:r>
              <a:rPr lang="en-US" sz="1800" dirty="0">
                <a:latin typeface="Lucida Console" panose="020B0609040504020204" pitchFamily="49" charset="0"/>
              </a:rPr>
              <a:t> = </a:t>
            </a:r>
            <a:r>
              <a:rPr lang="en-US" sz="1800" dirty="0" err="1">
                <a:latin typeface="Lucida Console" panose="020B0609040504020204" pitchFamily="49" charset="0"/>
              </a:rPr>
              <a:t>xvar</a:t>
            </a:r>
            <a:r>
              <a:rPr lang="en-US" sz="1800" dirty="0">
                <a:latin typeface="Lucida Console" panose="020B0609040504020204" pitchFamily="49" charset="0"/>
              </a:rPr>
              <a:t>[2:6], </a:t>
            </a:r>
          </a:p>
          <a:p>
            <a:pPr marL="0" indent="0">
              <a:buNone/>
            </a:pPr>
            <a:r>
              <a:rPr lang="en-US" sz="1800" dirty="0">
                <a:latin typeface="Lucida Console" panose="020B0609040504020204" pitchFamily="49" charset="0"/>
              </a:rPr>
              <a:t>	panel = TRUE, </a:t>
            </a:r>
          </a:p>
          <a:p>
            <a:pPr marL="0" indent="0">
              <a:buNone/>
            </a:pPr>
            <a:r>
              <a:rPr lang="en-US" sz="1800" dirty="0">
                <a:latin typeface="Lucida Console" panose="020B0609040504020204" pitchFamily="49" charset="0"/>
              </a:rPr>
              <a:t>     	se = FALSE, alpha = .3, </a:t>
            </a:r>
          </a:p>
          <a:p>
            <a:pPr marL="0" indent="0">
              <a:buNone/>
            </a:pPr>
            <a:r>
              <a:rPr lang="en-US" sz="1800" dirty="0">
                <a:latin typeface="Lucida Console" panose="020B0609040504020204" pitchFamily="49" charset="0"/>
              </a:rPr>
              <a:t>     	method = "glm", formula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y~poly</a:t>
            </a:r>
            <a:r>
              <a:rPr lang="en-US" sz="1800" dirty="0">
                <a:latin typeface="Lucida Console" panose="020B0609040504020204" pitchFamily="49" charset="0"/>
              </a:rPr>
              <a:t>(x,2)) + </a:t>
            </a:r>
          </a:p>
          <a:p>
            <a:pPr marL="0" indent="0">
              <a:buNone/>
            </a:pPr>
            <a:r>
              <a:rPr lang="en-US" sz="1800" dirty="0">
                <a:latin typeface="Lucida Console" panose="020B0609040504020204" pitchFamily="49" charset="0"/>
              </a:rPr>
              <a:t>  	labs(y = "Survival")</a:t>
            </a:r>
          </a:p>
        </p:txBody>
      </p:sp>
      <p:pic>
        <p:nvPicPr>
          <p:cNvPr id="8" name="Content Placeholder 7">
            <a:extLst>
              <a:ext uri="{FF2B5EF4-FFF2-40B4-BE49-F238E27FC236}">
                <a16:creationId xmlns:a16="http://schemas.microsoft.com/office/drawing/2014/main" id="{DF6D1B3A-693C-43F5-871A-CCEFEDB2866C}"/>
              </a:ext>
            </a:extLst>
          </p:cNvPr>
          <p:cNvPicPr>
            <a:picLocks noGrp="1" noChangeAspect="1"/>
          </p:cNvPicPr>
          <p:nvPr>
            <p:ph sz="half" idx="2"/>
          </p:nvPr>
        </p:nvPicPr>
        <p:blipFill>
          <a:blip r:embed="rId2"/>
          <a:stretch>
            <a:fillRect/>
          </a:stretch>
        </p:blipFill>
        <p:spPr>
          <a:xfrm>
            <a:off x="5383168" y="1325563"/>
            <a:ext cx="6513360" cy="4032650"/>
          </a:xfrm>
          <a:prstGeom prst="rect">
            <a:avLst/>
          </a:prstGeom>
        </p:spPr>
      </p:pic>
      <p:sp>
        <p:nvSpPr>
          <p:cNvPr id="5" name="Date Placeholder 4">
            <a:extLst>
              <a:ext uri="{FF2B5EF4-FFF2-40B4-BE49-F238E27FC236}">
                <a16:creationId xmlns:a16="http://schemas.microsoft.com/office/drawing/2014/main" id="{8B3E15B4-2FF7-47D0-B197-FAC84FE442AF}"/>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D88A2CC3-3CCD-4DEE-ABB4-D657A25AA7F0}"/>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64C6059A-E014-46B6-A122-43858D68CE72}"/>
              </a:ext>
            </a:extLst>
          </p:cNvPr>
          <p:cNvSpPr>
            <a:spLocks noGrp="1"/>
          </p:cNvSpPr>
          <p:nvPr>
            <p:ph type="sldNum" sz="quarter" idx="12"/>
          </p:nvPr>
        </p:nvSpPr>
        <p:spPr/>
        <p:txBody>
          <a:bodyPr/>
          <a:lstStyle/>
          <a:p>
            <a:fld id="{799C26FD-E1A0-49B8-8B03-25A733166562}" type="slidenum">
              <a:rPr lang="en-US" smtClean="0"/>
              <a:t>38</a:t>
            </a:fld>
            <a:endParaRPr lang="en-US" dirty="0"/>
          </a:p>
        </p:txBody>
      </p:sp>
    </p:spTree>
    <p:extLst>
      <p:ext uri="{BB962C8B-B14F-4D97-AF65-F5344CB8AC3E}">
        <p14:creationId xmlns:p14="http://schemas.microsoft.com/office/powerpoint/2010/main" val="721022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14EF-24E2-43ED-B74F-DE4FECB24247}"/>
              </a:ext>
            </a:extLst>
          </p:cNvPr>
          <p:cNvSpPr>
            <a:spLocks noGrp="1"/>
          </p:cNvSpPr>
          <p:nvPr>
            <p:ph type="title"/>
          </p:nvPr>
        </p:nvSpPr>
        <p:spPr/>
        <p:txBody>
          <a:bodyPr/>
          <a:lstStyle/>
          <a:p>
            <a:r>
              <a:rPr lang="en-US" dirty="0"/>
              <a:t>Variable Dependence Plots</a:t>
            </a:r>
          </a:p>
        </p:txBody>
      </p:sp>
      <p:sp>
        <p:nvSpPr>
          <p:cNvPr id="3" name="Content Placeholder 2">
            <a:extLst>
              <a:ext uri="{FF2B5EF4-FFF2-40B4-BE49-F238E27FC236}">
                <a16:creationId xmlns:a16="http://schemas.microsoft.com/office/drawing/2014/main" id="{A14B63C4-2827-4EFE-853C-AA2D23436A78}"/>
              </a:ext>
            </a:extLst>
          </p:cNvPr>
          <p:cNvSpPr>
            <a:spLocks noGrp="1"/>
          </p:cNvSpPr>
          <p:nvPr>
            <p:ph sz="half" idx="1"/>
          </p:nvPr>
        </p:nvSpPr>
        <p:spPr>
          <a:xfrm>
            <a:off x="406400" y="1446321"/>
            <a:ext cx="5613400" cy="4730642"/>
          </a:xfrm>
        </p:spPr>
        <p:txBody>
          <a:bodyPr>
            <a:normAutofit/>
          </a:bodyPr>
          <a:lstStyle/>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ggrf</a:t>
            </a:r>
            <a:r>
              <a:rPr lang="en-US" sz="1800" dirty="0">
                <a:latin typeface="Lucida Console" panose="020B0609040504020204" pitchFamily="49" charset="0"/>
              </a:rPr>
              <a:t>, </a:t>
            </a:r>
            <a:r>
              <a:rPr lang="en-US" sz="1800" dirty="0" err="1">
                <a:latin typeface="Lucida Console" panose="020B0609040504020204" pitchFamily="49" charset="0"/>
              </a:rPr>
              <a:t>xvar</a:t>
            </a:r>
            <a:r>
              <a:rPr lang="en-US" sz="1800" dirty="0">
                <a:latin typeface="Lucida Console" panose="020B0609040504020204" pitchFamily="49" charset="0"/>
              </a:rPr>
              <a:t> = xvar.cat, </a:t>
            </a:r>
          </a:p>
          <a:p>
            <a:pPr marL="0" indent="0">
              <a:buNone/>
            </a:pPr>
            <a:r>
              <a:rPr lang="en-US" sz="1800" dirty="0">
                <a:latin typeface="Lucida Console" panose="020B0609040504020204" pitchFamily="49" charset="0"/>
              </a:rPr>
              <a:t>	panel = TRUE, notch = TRUE, </a:t>
            </a:r>
          </a:p>
          <a:p>
            <a:pPr marL="0" indent="0">
              <a:buNone/>
            </a:pPr>
            <a:r>
              <a:rPr lang="en-US" sz="1800" dirty="0">
                <a:latin typeface="Lucida Console" panose="020B0609040504020204" pitchFamily="49" charset="0"/>
              </a:rPr>
              <a:t>	alpha = .3) + </a:t>
            </a:r>
          </a:p>
          <a:p>
            <a:pPr marL="0" indent="0">
              <a:buNone/>
            </a:pPr>
            <a:r>
              <a:rPr lang="en-US" sz="1800" dirty="0">
                <a:latin typeface="Lucida Console" panose="020B0609040504020204" pitchFamily="49" charset="0"/>
              </a:rPr>
              <a:t>  	labs(y = "Survival")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scale_fill_gradientn</a:t>
            </a:r>
            <a:r>
              <a:rPr lang="en-US" sz="1800" dirty="0">
                <a:latin typeface="Lucida Console" panose="020B0609040504020204" pitchFamily="49" charset="0"/>
              </a:rPr>
              <a:t>(</a:t>
            </a:r>
            <a:r>
              <a:rPr lang="en-US" sz="1800" dirty="0" err="1">
                <a:latin typeface="Lucida Console" panose="020B0609040504020204" pitchFamily="49" charset="0"/>
              </a:rPr>
              <a:t>colours</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colorspace</a:t>
            </a:r>
            <a:r>
              <a:rPr lang="en-US" sz="1800" dirty="0">
                <a:latin typeface="Lucida Console" panose="020B0609040504020204" pitchFamily="49" charset="0"/>
              </a:rPr>
              <a:t>::</a:t>
            </a:r>
            <a:r>
              <a:rPr lang="en-US" sz="1800" dirty="0" err="1">
                <a:latin typeface="Lucida Console" panose="020B0609040504020204" pitchFamily="49" charset="0"/>
              </a:rPr>
              <a:t>rainbow_hcl</a:t>
            </a:r>
            <a:r>
              <a:rPr lang="en-US" sz="1800" dirty="0">
                <a:latin typeface="Lucida Console" panose="020B0609040504020204" pitchFamily="49" charset="0"/>
              </a:rPr>
              <a:t>(17))</a:t>
            </a:r>
          </a:p>
        </p:txBody>
      </p:sp>
      <p:pic>
        <p:nvPicPr>
          <p:cNvPr id="8" name="Content Placeholder 7">
            <a:extLst>
              <a:ext uri="{FF2B5EF4-FFF2-40B4-BE49-F238E27FC236}">
                <a16:creationId xmlns:a16="http://schemas.microsoft.com/office/drawing/2014/main" id="{4A0B3047-0DBA-433F-8040-FFC4F56DA9D8}"/>
              </a:ext>
            </a:extLst>
          </p:cNvPr>
          <p:cNvPicPr>
            <a:picLocks noGrp="1" noChangeAspect="1"/>
          </p:cNvPicPr>
          <p:nvPr>
            <p:ph sz="half" idx="2"/>
          </p:nvPr>
        </p:nvPicPr>
        <p:blipFill>
          <a:blip r:embed="rId2"/>
          <a:stretch>
            <a:fillRect/>
          </a:stretch>
        </p:blipFill>
        <p:spPr>
          <a:xfrm>
            <a:off x="6176766" y="1446321"/>
            <a:ext cx="5623348" cy="4730642"/>
          </a:xfrm>
          <a:prstGeom prst="rect">
            <a:avLst/>
          </a:prstGeom>
        </p:spPr>
      </p:pic>
      <p:sp>
        <p:nvSpPr>
          <p:cNvPr id="5" name="Date Placeholder 4">
            <a:extLst>
              <a:ext uri="{FF2B5EF4-FFF2-40B4-BE49-F238E27FC236}">
                <a16:creationId xmlns:a16="http://schemas.microsoft.com/office/drawing/2014/main" id="{31E3ED5A-D4D7-4904-B264-A7340EC33739}"/>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06099036-AD86-4EEA-A785-ED5CA25EA6B9}"/>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1A2C5653-1096-4165-97E7-76CE79E827B5}"/>
              </a:ext>
            </a:extLst>
          </p:cNvPr>
          <p:cNvSpPr>
            <a:spLocks noGrp="1"/>
          </p:cNvSpPr>
          <p:nvPr>
            <p:ph type="sldNum" sz="quarter" idx="12"/>
          </p:nvPr>
        </p:nvSpPr>
        <p:spPr/>
        <p:txBody>
          <a:bodyPr/>
          <a:lstStyle/>
          <a:p>
            <a:fld id="{799C26FD-E1A0-49B8-8B03-25A733166562}" type="slidenum">
              <a:rPr lang="en-US" smtClean="0"/>
              <a:t>39</a:t>
            </a:fld>
            <a:endParaRPr lang="en-US" dirty="0"/>
          </a:p>
        </p:txBody>
      </p:sp>
    </p:spTree>
    <p:extLst>
      <p:ext uri="{BB962C8B-B14F-4D97-AF65-F5344CB8AC3E}">
        <p14:creationId xmlns:p14="http://schemas.microsoft.com/office/powerpoint/2010/main" val="221097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a:t>What is Random Forest?</a:t>
            </a:r>
            <a:endParaRPr lang="en-US"/>
          </a:p>
        </p:txBody>
      </p:sp>
      <p:sp>
        <p:nvSpPr>
          <p:cNvPr id="8" name="Content Placeholder 7"/>
          <p:cNvSpPr>
            <a:spLocks noGrp="1"/>
          </p:cNvSpPr>
          <p:nvPr>
            <p:ph idx="1"/>
          </p:nvPr>
        </p:nvSpPr>
        <p:spPr/>
        <p:txBody>
          <a:bodyPr/>
          <a:lstStyle/>
          <a:p>
            <a:r>
              <a:rPr lang="en-US"/>
              <a:t>Random Forest is considered to be a panacea of all data science problems. On a funny note, when you can’t think of any algorithm (irrespective of situation), use random forest!</a:t>
            </a:r>
          </a:p>
          <a:p>
            <a:endParaRPr lang="en-US"/>
          </a:p>
          <a:p>
            <a:r>
              <a:rPr lang="en-US"/>
              <a:t>Random Forest is a versatile machine learning method capable of performing both regression and classification tasks. It also undertakes dimensional reduction methods, treats missing values, outlier values and other essential steps of data exploration, and does a fairly good job. It is a type of ensemble learning method, where a group of weak models combine to form a powerful model.</a:t>
            </a:r>
          </a:p>
        </p:txBody>
      </p:sp>
      <p:sp>
        <p:nvSpPr>
          <p:cNvPr id="5" name="Date Placeholder 4"/>
          <p:cNvSpPr>
            <a:spLocks noGrp="1"/>
          </p:cNvSpPr>
          <p:nvPr>
            <p:ph type="dt" sz="half" idx="10"/>
          </p:nvPr>
        </p:nvSpPr>
        <p:spPr/>
        <p:txBody>
          <a:bodyPr/>
          <a:lstStyle/>
          <a:p>
            <a:fld id="{E7244459-F2A5-4FF9-8125-3DD79827DEF5}" type="datetime1">
              <a:rPr lang="en-US" smtClean="0"/>
              <a:t>8/11/2018</a:t>
            </a:fld>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4</a:t>
            </a:fld>
            <a:endParaRPr lang="en-US" dirty="0"/>
          </a:p>
        </p:txBody>
      </p:sp>
      <p:sp>
        <p:nvSpPr>
          <p:cNvPr id="6" name="Footer Placeholder 5"/>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1614026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C00-AE77-4CA9-AA3A-1E20F9027135}"/>
              </a:ext>
            </a:extLst>
          </p:cNvPr>
          <p:cNvSpPr>
            <a:spLocks noGrp="1"/>
          </p:cNvSpPr>
          <p:nvPr>
            <p:ph type="title"/>
          </p:nvPr>
        </p:nvSpPr>
        <p:spPr/>
        <p:txBody>
          <a:bodyPr/>
          <a:lstStyle/>
          <a:p>
            <a:r>
              <a:rPr lang="en-US" dirty="0"/>
              <a:t>Factor Partial Plots versus Mortality</a:t>
            </a:r>
          </a:p>
        </p:txBody>
      </p:sp>
      <p:sp>
        <p:nvSpPr>
          <p:cNvPr id="3" name="Content Placeholder 2">
            <a:extLst>
              <a:ext uri="{FF2B5EF4-FFF2-40B4-BE49-F238E27FC236}">
                <a16:creationId xmlns:a16="http://schemas.microsoft.com/office/drawing/2014/main" id="{AF6658C4-EA9E-4E5C-8DA5-2EDE89C59733}"/>
              </a:ext>
            </a:extLst>
          </p:cNvPr>
          <p:cNvSpPr>
            <a:spLocks noGrp="1"/>
          </p:cNvSpPr>
          <p:nvPr>
            <p:ph sz="half" idx="1"/>
          </p:nvPr>
        </p:nvSpPr>
        <p:spPr>
          <a:xfrm>
            <a:off x="406400" y="1504060"/>
            <a:ext cx="5613400" cy="4672903"/>
          </a:xfrm>
        </p:spPr>
        <p:txBody>
          <a:bodyPr>
            <a:normAutofit/>
          </a:bodyPr>
          <a:lstStyle/>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partial_age</a:t>
            </a:r>
            <a:r>
              <a:rPr lang="en-US" sz="1600" dirty="0">
                <a:latin typeface="Lucida Console" panose="020B0609040504020204" pitchFamily="49" charset="0"/>
              </a:rPr>
              <a:t>  &lt;- </a:t>
            </a:r>
            <a:r>
              <a:rPr lang="en-US" sz="1600" dirty="0" err="1">
                <a:latin typeface="Lucida Console" panose="020B0609040504020204" pitchFamily="49" charset="0"/>
              </a:rPr>
              <a:t>plot.variable</a:t>
            </a:r>
            <a:r>
              <a:rPr lang="en-US" sz="1600" dirty="0">
                <a:latin typeface="Lucida Console" panose="020B0609040504020204" pitchFamily="49" charset="0"/>
              </a:rPr>
              <a:t>(</a:t>
            </a:r>
            <a:r>
              <a:rPr lang="en-US" sz="1600" dirty="0" err="1">
                <a:latin typeface="Lucida Console" panose="020B0609040504020204" pitchFamily="49" charset="0"/>
              </a:rPr>
              <a:t>rfsrc_pbc</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a:t>
            </a:r>
            <a:r>
              <a:rPr lang="en-US" sz="1600" dirty="0" err="1">
                <a:latin typeface="Lucida Console" panose="020B0609040504020204" pitchFamily="49" charset="0"/>
              </a:rPr>
              <a:t>xvar.names</a:t>
            </a:r>
            <a:r>
              <a:rPr lang="en-US" sz="1600" dirty="0">
                <a:latin typeface="Lucida Console" panose="020B0609040504020204" pitchFamily="49" charset="0"/>
              </a:rPr>
              <a:t> = "age", partial=TRUE)</a:t>
            </a:r>
          </a:p>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partial_alk</a:t>
            </a:r>
            <a:r>
              <a:rPr lang="en-US" sz="1600" dirty="0">
                <a:latin typeface="Lucida Console" panose="020B0609040504020204" pitchFamily="49" charset="0"/>
              </a:rPr>
              <a:t>  &lt;- </a:t>
            </a:r>
            <a:r>
              <a:rPr lang="en-US" sz="1600" dirty="0" err="1">
                <a:latin typeface="Lucida Console" panose="020B0609040504020204" pitchFamily="49" charset="0"/>
              </a:rPr>
              <a:t>plot.variable</a:t>
            </a:r>
            <a:r>
              <a:rPr lang="en-US" sz="1600" dirty="0">
                <a:latin typeface="Lucida Console" panose="020B0609040504020204" pitchFamily="49" charset="0"/>
              </a:rPr>
              <a:t>(</a:t>
            </a:r>
            <a:r>
              <a:rPr lang="en-US" sz="1600" dirty="0" err="1">
                <a:latin typeface="Lucida Console" panose="020B0609040504020204" pitchFamily="49" charset="0"/>
              </a:rPr>
              <a:t>rfsrc_pbc</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a:t>
            </a:r>
            <a:r>
              <a:rPr lang="en-US" sz="1600" dirty="0" err="1">
                <a:latin typeface="Lucida Console" panose="020B0609040504020204" pitchFamily="49" charset="0"/>
              </a:rPr>
              <a:t>xvar.names</a:t>
            </a:r>
            <a:r>
              <a:rPr lang="en-US" sz="1600" dirty="0">
                <a:latin typeface="Lucida Console" panose="020B0609040504020204" pitchFamily="49" charset="0"/>
              </a:rPr>
              <a:t> = "</a:t>
            </a:r>
            <a:r>
              <a:rPr lang="en-US" sz="1600" dirty="0" err="1">
                <a:latin typeface="Lucida Console" panose="020B0609040504020204" pitchFamily="49" charset="0"/>
              </a:rPr>
              <a:t>alk</a:t>
            </a:r>
            <a:r>
              <a:rPr lang="en-US" sz="1600" dirty="0">
                <a:latin typeface="Lucida Console" panose="020B0609040504020204" pitchFamily="49" charset="0"/>
              </a:rPr>
              <a:t>", partial=TRUE)</a:t>
            </a:r>
          </a:p>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partial_alb</a:t>
            </a:r>
            <a:r>
              <a:rPr lang="en-US" sz="1600" dirty="0">
                <a:latin typeface="Lucida Console" panose="020B0609040504020204" pitchFamily="49" charset="0"/>
              </a:rPr>
              <a:t>  &lt;- </a:t>
            </a:r>
            <a:r>
              <a:rPr lang="en-US" sz="1600" dirty="0" err="1">
                <a:latin typeface="Lucida Console" panose="020B0609040504020204" pitchFamily="49" charset="0"/>
              </a:rPr>
              <a:t>plot.variable</a:t>
            </a:r>
            <a:r>
              <a:rPr lang="en-US" sz="1600" dirty="0">
                <a:latin typeface="Lucida Console" panose="020B0609040504020204" pitchFamily="49" charset="0"/>
              </a:rPr>
              <a:t>(</a:t>
            </a:r>
            <a:r>
              <a:rPr lang="en-US" sz="1600" dirty="0" err="1">
                <a:latin typeface="Lucida Console" panose="020B0609040504020204" pitchFamily="49" charset="0"/>
              </a:rPr>
              <a:t>rfsrc_pbc</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a:t>
            </a:r>
            <a:r>
              <a:rPr lang="en-US" sz="1600" dirty="0" err="1">
                <a:latin typeface="Lucida Console" panose="020B0609040504020204" pitchFamily="49" charset="0"/>
              </a:rPr>
              <a:t>xvar.names</a:t>
            </a:r>
            <a:r>
              <a:rPr lang="en-US" sz="1600" dirty="0">
                <a:latin typeface="Lucida Console" panose="020B0609040504020204" pitchFamily="49" charset="0"/>
              </a:rPr>
              <a:t> = "</a:t>
            </a:r>
            <a:r>
              <a:rPr lang="en-US" sz="1600" dirty="0" err="1">
                <a:latin typeface="Lucida Console" panose="020B0609040504020204" pitchFamily="49" charset="0"/>
              </a:rPr>
              <a:t>albumin",partial</a:t>
            </a:r>
            <a:r>
              <a:rPr lang="en-US" sz="1600" dirty="0">
                <a:latin typeface="Lucida Console" panose="020B0609040504020204" pitchFamily="49" charset="0"/>
              </a:rPr>
              <a:t>=TRUE)</a:t>
            </a:r>
          </a:p>
          <a:p>
            <a:pPr marL="0" indent="0" algn="ctr">
              <a:buNone/>
            </a:pPr>
            <a:r>
              <a:rPr lang="en-US" sz="1600" dirty="0">
                <a:latin typeface="Lucida Console" panose="020B0609040504020204" pitchFamily="49" charset="0"/>
              </a:rPr>
              <a:t>.</a:t>
            </a:r>
          </a:p>
          <a:p>
            <a:pPr marL="0" indent="0" algn="ctr">
              <a:buNone/>
            </a:pPr>
            <a:r>
              <a:rPr lang="en-US" sz="1600" dirty="0">
                <a:latin typeface="Lucida Console" panose="020B0609040504020204" pitchFamily="49" charset="0"/>
              </a:rPr>
              <a:t>.</a:t>
            </a:r>
          </a:p>
          <a:p>
            <a:pPr marL="0" indent="0" algn="ctr">
              <a:buNone/>
            </a:pPr>
            <a:r>
              <a:rPr lang="en-US" sz="1600" dirty="0">
                <a:latin typeface="Lucida Console" panose="020B0609040504020204" pitchFamily="49" charset="0"/>
              </a:rPr>
              <a:t>.</a:t>
            </a:r>
          </a:p>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partial_edema</a:t>
            </a:r>
            <a:r>
              <a:rPr lang="en-US" sz="1600" dirty="0">
                <a:latin typeface="Lucida Console" panose="020B0609040504020204" pitchFamily="49" charset="0"/>
              </a:rPr>
              <a:t>&lt;- </a:t>
            </a:r>
            <a:r>
              <a:rPr lang="en-US" sz="1600" dirty="0" err="1">
                <a:latin typeface="Lucida Console" panose="020B0609040504020204" pitchFamily="49" charset="0"/>
              </a:rPr>
              <a:t>plot.variable</a:t>
            </a:r>
            <a:r>
              <a:rPr lang="en-US" sz="1600" dirty="0">
                <a:latin typeface="Lucida Console" panose="020B0609040504020204" pitchFamily="49" charset="0"/>
              </a:rPr>
              <a:t>(</a:t>
            </a:r>
            <a:r>
              <a:rPr lang="en-US" sz="1600" dirty="0" err="1">
                <a:latin typeface="Lucida Console" panose="020B0609040504020204" pitchFamily="49" charset="0"/>
              </a:rPr>
              <a:t>rfsrc_pbc</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a:t>
            </a:r>
            <a:r>
              <a:rPr lang="en-US" sz="1600" dirty="0" err="1">
                <a:latin typeface="Lucida Console" panose="020B0609040504020204" pitchFamily="49" charset="0"/>
              </a:rPr>
              <a:t>xvar.names</a:t>
            </a:r>
            <a:r>
              <a:rPr lang="en-US" sz="1600" dirty="0">
                <a:latin typeface="Lucida Console" panose="020B0609040504020204" pitchFamily="49" charset="0"/>
              </a:rPr>
              <a:t> = "edema",  partial=TRUE)</a:t>
            </a:r>
          </a:p>
          <a:p>
            <a:pPr marL="0" indent="0">
              <a:buNone/>
            </a:pPr>
            <a:endParaRPr lang="en-US" sz="1600" dirty="0">
              <a:latin typeface="Lucida Console" panose="020B0609040504020204" pitchFamily="49" charset="0"/>
            </a:endParaRPr>
          </a:p>
        </p:txBody>
      </p:sp>
      <p:pic>
        <p:nvPicPr>
          <p:cNvPr id="8" name="Content Placeholder 7">
            <a:extLst>
              <a:ext uri="{FF2B5EF4-FFF2-40B4-BE49-F238E27FC236}">
                <a16:creationId xmlns:a16="http://schemas.microsoft.com/office/drawing/2014/main" id="{3E696840-F03C-4DD0-B60F-73A3DB6A437A}"/>
              </a:ext>
            </a:extLst>
          </p:cNvPr>
          <p:cNvPicPr>
            <a:picLocks noGrp="1" noChangeAspect="1"/>
          </p:cNvPicPr>
          <p:nvPr>
            <p:ph sz="half" idx="2"/>
          </p:nvPr>
        </p:nvPicPr>
        <p:blipFill>
          <a:blip r:embed="rId2"/>
          <a:stretch>
            <a:fillRect/>
          </a:stretch>
        </p:blipFill>
        <p:spPr>
          <a:xfrm>
            <a:off x="6132073" y="1503363"/>
            <a:ext cx="5555542" cy="4673600"/>
          </a:xfrm>
          <a:prstGeom prst="rect">
            <a:avLst/>
          </a:prstGeom>
        </p:spPr>
      </p:pic>
      <p:sp>
        <p:nvSpPr>
          <p:cNvPr id="5" name="Date Placeholder 4">
            <a:extLst>
              <a:ext uri="{FF2B5EF4-FFF2-40B4-BE49-F238E27FC236}">
                <a16:creationId xmlns:a16="http://schemas.microsoft.com/office/drawing/2014/main" id="{D31EC6C8-45AD-4A05-8D1C-A1FCFEC2F337}"/>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787D7B5E-E546-49F6-9BC7-5491992237BC}"/>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6EEEC71B-FE9C-4231-B5F9-E3EBB48355AF}"/>
              </a:ext>
            </a:extLst>
          </p:cNvPr>
          <p:cNvSpPr>
            <a:spLocks noGrp="1"/>
          </p:cNvSpPr>
          <p:nvPr>
            <p:ph type="sldNum" sz="quarter" idx="12"/>
          </p:nvPr>
        </p:nvSpPr>
        <p:spPr/>
        <p:txBody>
          <a:bodyPr/>
          <a:lstStyle/>
          <a:p>
            <a:fld id="{799C26FD-E1A0-49B8-8B03-25A733166562}" type="slidenum">
              <a:rPr lang="en-US" smtClean="0"/>
              <a:t>40</a:t>
            </a:fld>
            <a:endParaRPr lang="en-US" dirty="0"/>
          </a:p>
        </p:txBody>
      </p:sp>
    </p:spTree>
    <p:extLst>
      <p:ext uri="{BB962C8B-B14F-4D97-AF65-F5344CB8AC3E}">
        <p14:creationId xmlns:p14="http://schemas.microsoft.com/office/powerpoint/2010/main" val="2371641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D6B02D-75DE-48CC-B34C-1C134E2EED8A}"/>
              </a:ext>
            </a:extLst>
          </p:cNvPr>
          <p:cNvSpPr>
            <a:spLocks noGrp="1"/>
          </p:cNvSpPr>
          <p:nvPr>
            <p:ph type="title"/>
          </p:nvPr>
        </p:nvSpPr>
        <p:spPr/>
        <p:txBody>
          <a:bodyPr/>
          <a:lstStyle/>
          <a:p>
            <a:r>
              <a:rPr lang="en-US" dirty="0"/>
              <a:t>Factor Partial Plots versus Predicted Survival</a:t>
            </a:r>
          </a:p>
        </p:txBody>
      </p:sp>
      <p:pic>
        <p:nvPicPr>
          <p:cNvPr id="10" name="Content Placeholder 9">
            <a:extLst>
              <a:ext uri="{FF2B5EF4-FFF2-40B4-BE49-F238E27FC236}">
                <a16:creationId xmlns:a16="http://schemas.microsoft.com/office/drawing/2014/main" id="{A7B48161-03CB-4FA5-B031-625A8E8306BD}"/>
              </a:ext>
            </a:extLst>
          </p:cNvPr>
          <p:cNvPicPr>
            <a:picLocks noGrp="1" noChangeAspect="1"/>
          </p:cNvPicPr>
          <p:nvPr>
            <p:ph idx="1"/>
          </p:nvPr>
        </p:nvPicPr>
        <p:blipFill>
          <a:blip r:embed="rId2"/>
          <a:stretch>
            <a:fillRect/>
          </a:stretch>
        </p:blipFill>
        <p:spPr>
          <a:xfrm>
            <a:off x="1259479" y="1336675"/>
            <a:ext cx="9687329" cy="5065713"/>
          </a:xfrm>
          <a:prstGeom prst="rect">
            <a:avLst/>
          </a:prstGeom>
        </p:spPr>
      </p:pic>
      <p:sp>
        <p:nvSpPr>
          <p:cNvPr id="5" name="Date Placeholder 4">
            <a:extLst>
              <a:ext uri="{FF2B5EF4-FFF2-40B4-BE49-F238E27FC236}">
                <a16:creationId xmlns:a16="http://schemas.microsoft.com/office/drawing/2014/main" id="{8D826103-8617-4A57-B5BB-B5469935C456}"/>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7" name="Slide Number Placeholder 6">
            <a:extLst>
              <a:ext uri="{FF2B5EF4-FFF2-40B4-BE49-F238E27FC236}">
                <a16:creationId xmlns:a16="http://schemas.microsoft.com/office/drawing/2014/main" id="{6AD145BB-0458-40AD-A2AC-3210341E165B}"/>
              </a:ext>
            </a:extLst>
          </p:cNvPr>
          <p:cNvSpPr>
            <a:spLocks noGrp="1"/>
          </p:cNvSpPr>
          <p:nvPr>
            <p:ph type="sldNum" sz="quarter" idx="12"/>
          </p:nvPr>
        </p:nvSpPr>
        <p:spPr/>
        <p:txBody>
          <a:bodyPr/>
          <a:lstStyle/>
          <a:p>
            <a:fld id="{799C26FD-E1A0-49B8-8B03-25A733166562}" type="slidenum">
              <a:rPr lang="en-US" smtClean="0"/>
              <a:t>41</a:t>
            </a:fld>
            <a:endParaRPr lang="en-US" dirty="0"/>
          </a:p>
        </p:txBody>
      </p:sp>
      <p:sp>
        <p:nvSpPr>
          <p:cNvPr id="6" name="Footer Placeholder 5">
            <a:extLst>
              <a:ext uri="{FF2B5EF4-FFF2-40B4-BE49-F238E27FC236}">
                <a16:creationId xmlns:a16="http://schemas.microsoft.com/office/drawing/2014/main" id="{D5FE56E0-140B-47CF-AC75-C6D3CC93E9D8}"/>
              </a:ext>
            </a:extLst>
          </p:cNvPr>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371464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A777-D294-4789-9A5E-C9923B34C64B}"/>
              </a:ext>
            </a:extLst>
          </p:cNvPr>
          <p:cNvSpPr>
            <a:spLocks noGrp="1"/>
          </p:cNvSpPr>
          <p:nvPr>
            <p:ph type="title"/>
          </p:nvPr>
        </p:nvSpPr>
        <p:spPr/>
        <p:txBody>
          <a:bodyPr/>
          <a:lstStyle/>
          <a:p>
            <a:r>
              <a:rPr lang="en-US" dirty="0"/>
              <a:t>Factors Boxplots with Scatterplots by Events</a:t>
            </a:r>
          </a:p>
        </p:txBody>
      </p:sp>
      <p:pic>
        <p:nvPicPr>
          <p:cNvPr id="7" name="Content Placeholder 6">
            <a:extLst>
              <a:ext uri="{FF2B5EF4-FFF2-40B4-BE49-F238E27FC236}">
                <a16:creationId xmlns:a16="http://schemas.microsoft.com/office/drawing/2014/main" id="{CE02E99F-B811-44FB-AE46-D02940742C02}"/>
              </a:ext>
            </a:extLst>
          </p:cNvPr>
          <p:cNvPicPr>
            <a:picLocks noGrp="1" noChangeAspect="1"/>
          </p:cNvPicPr>
          <p:nvPr>
            <p:ph idx="1"/>
          </p:nvPr>
        </p:nvPicPr>
        <p:blipFill>
          <a:blip r:embed="rId2"/>
          <a:stretch>
            <a:fillRect/>
          </a:stretch>
        </p:blipFill>
        <p:spPr>
          <a:xfrm>
            <a:off x="406400" y="1614291"/>
            <a:ext cx="11393488" cy="4510481"/>
          </a:xfrm>
          <a:prstGeom prst="rect">
            <a:avLst/>
          </a:prstGeom>
        </p:spPr>
      </p:pic>
      <p:sp>
        <p:nvSpPr>
          <p:cNvPr id="4" name="Date Placeholder 3">
            <a:extLst>
              <a:ext uri="{FF2B5EF4-FFF2-40B4-BE49-F238E27FC236}">
                <a16:creationId xmlns:a16="http://schemas.microsoft.com/office/drawing/2014/main" id="{1ECC2E84-3ED2-4555-847E-5471E17C78F4}"/>
              </a:ext>
            </a:extLst>
          </p:cNvPr>
          <p:cNvSpPr>
            <a:spLocks noGrp="1"/>
          </p:cNvSpPr>
          <p:nvPr>
            <p:ph type="dt" sz="half" idx="10"/>
          </p:nvPr>
        </p:nvSpPr>
        <p:spPr/>
        <p:txBody>
          <a:bodyPr/>
          <a:lstStyle/>
          <a:p>
            <a:fld id="{13570084-B57A-493D-8A30-572F2D9F55F8}" type="datetime1">
              <a:rPr lang="en-US" smtClean="0"/>
              <a:pPr/>
              <a:t>8/11/2018</a:t>
            </a:fld>
            <a:endParaRPr lang="en-US" dirty="0"/>
          </a:p>
        </p:txBody>
      </p:sp>
      <p:sp>
        <p:nvSpPr>
          <p:cNvPr id="5" name="Slide Number Placeholder 4">
            <a:extLst>
              <a:ext uri="{FF2B5EF4-FFF2-40B4-BE49-F238E27FC236}">
                <a16:creationId xmlns:a16="http://schemas.microsoft.com/office/drawing/2014/main" id="{8DDEC198-1422-463C-AB5C-88E8C56D8319}"/>
              </a:ext>
            </a:extLst>
          </p:cNvPr>
          <p:cNvSpPr>
            <a:spLocks noGrp="1"/>
          </p:cNvSpPr>
          <p:nvPr>
            <p:ph type="sldNum" sz="quarter" idx="12"/>
          </p:nvPr>
        </p:nvSpPr>
        <p:spPr/>
        <p:txBody>
          <a:bodyPr/>
          <a:lstStyle/>
          <a:p>
            <a:fld id="{799C26FD-E1A0-49B8-8B03-25A733166562}" type="slidenum">
              <a:rPr lang="en-US" smtClean="0"/>
              <a:pPr/>
              <a:t>42</a:t>
            </a:fld>
            <a:endParaRPr lang="en-US" dirty="0"/>
          </a:p>
        </p:txBody>
      </p:sp>
      <p:sp>
        <p:nvSpPr>
          <p:cNvPr id="6" name="Footer Placeholder 5">
            <a:extLst>
              <a:ext uri="{FF2B5EF4-FFF2-40B4-BE49-F238E27FC236}">
                <a16:creationId xmlns:a16="http://schemas.microsoft.com/office/drawing/2014/main" id="{5FE4F44F-E98D-4843-8763-D321F490CE9F}"/>
              </a:ext>
            </a:extLst>
          </p:cNvPr>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3436231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93DE-82A7-45AC-8236-B17DF6DF76DD}"/>
              </a:ext>
            </a:extLst>
          </p:cNvPr>
          <p:cNvSpPr>
            <a:spLocks noGrp="1"/>
          </p:cNvSpPr>
          <p:nvPr>
            <p:ph type="title"/>
          </p:nvPr>
        </p:nvSpPr>
        <p:spPr/>
        <p:txBody>
          <a:bodyPr>
            <a:normAutofit fontScale="90000"/>
          </a:bodyPr>
          <a:lstStyle/>
          <a:p>
            <a:r>
              <a:rPr lang="en-US" dirty="0"/>
              <a:t>Minimal Depth Variable Interaction Panel with Factors</a:t>
            </a:r>
          </a:p>
        </p:txBody>
      </p:sp>
      <p:pic>
        <p:nvPicPr>
          <p:cNvPr id="7" name="Content Placeholder 6">
            <a:extLst>
              <a:ext uri="{FF2B5EF4-FFF2-40B4-BE49-F238E27FC236}">
                <a16:creationId xmlns:a16="http://schemas.microsoft.com/office/drawing/2014/main" id="{0DD08EE2-CF70-442A-9F18-9570CFFC72A9}"/>
              </a:ext>
            </a:extLst>
          </p:cNvPr>
          <p:cNvPicPr>
            <a:picLocks noGrp="1" noChangeAspect="1"/>
          </p:cNvPicPr>
          <p:nvPr>
            <p:ph idx="1"/>
          </p:nvPr>
        </p:nvPicPr>
        <p:blipFill>
          <a:blip r:embed="rId2"/>
          <a:stretch>
            <a:fillRect/>
          </a:stretch>
        </p:blipFill>
        <p:spPr>
          <a:xfrm>
            <a:off x="1259479" y="1336675"/>
            <a:ext cx="9687329" cy="5065713"/>
          </a:xfrm>
          <a:prstGeom prst="rect">
            <a:avLst/>
          </a:prstGeom>
        </p:spPr>
      </p:pic>
      <p:sp>
        <p:nvSpPr>
          <p:cNvPr id="4" name="Date Placeholder 3">
            <a:extLst>
              <a:ext uri="{FF2B5EF4-FFF2-40B4-BE49-F238E27FC236}">
                <a16:creationId xmlns:a16="http://schemas.microsoft.com/office/drawing/2014/main" id="{98A06770-567A-4454-BFE4-E2237ADF3F6C}"/>
              </a:ext>
            </a:extLst>
          </p:cNvPr>
          <p:cNvSpPr>
            <a:spLocks noGrp="1"/>
          </p:cNvSpPr>
          <p:nvPr>
            <p:ph type="dt" sz="half" idx="10"/>
          </p:nvPr>
        </p:nvSpPr>
        <p:spPr/>
        <p:txBody>
          <a:bodyPr/>
          <a:lstStyle/>
          <a:p>
            <a:fld id="{13570084-B57A-493D-8A30-572F2D9F55F8}" type="datetime1">
              <a:rPr lang="en-US" smtClean="0"/>
              <a:pPr/>
              <a:t>8/11/2018</a:t>
            </a:fld>
            <a:endParaRPr lang="en-US" dirty="0"/>
          </a:p>
        </p:txBody>
      </p:sp>
      <p:sp>
        <p:nvSpPr>
          <p:cNvPr id="5" name="Slide Number Placeholder 4">
            <a:extLst>
              <a:ext uri="{FF2B5EF4-FFF2-40B4-BE49-F238E27FC236}">
                <a16:creationId xmlns:a16="http://schemas.microsoft.com/office/drawing/2014/main" id="{902EF46D-9A58-4ACB-8726-67DDDEC4EBEA}"/>
              </a:ext>
            </a:extLst>
          </p:cNvPr>
          <p:cNvSpPr>
            <a:spLocks noGrp="1"/>
          </p:cNvSpPr>
          <p:nvPr>
            <p:ph type="sldNum" sz="quarter" idx="12"/>
          </p:nvPr>
        </p:nvSpPr>
        <p:spPr/>
        <p:txBody>
          <a:bodyPr/>
          <a:lstStyle/>
          <a:p>
            <a:fld id="{799C26FD-E1A0-49B8-8B03-25A733166562}" type="slidenum">
              <a:rPr lang="en-US" smtClean="0"/>
              <a:pPr/>
              <a:t>43</a:t>
            </a:fld>
            <a:endParaRPr lang="en-US" dirty="0"/>
          </a:p>
        </p:txBody>
      </p:sp>
      <p:sp>
        <p:nvSpPr>
          <p:cNvPr id="6" name="Footer Placeholder 5">
            <a:extLst>
              <a:ext uri="{FF2B5EF4-FFF2-40B4-BE49-F238E27FC236}">
                <a16:creationId xmlns:a16="http://schemas.microsoft.com/office/drawing/2014/main" id="{AEBE97CD-5E87-44C8-9681-E0A779668A76}"/>
              </a:ext>
            </a:extLst>
          </p:cNvPr>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3839948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F8894-1F0B-4BBB-9A79-6EC9F9492ECB}"/>
              </a:ext>
            </a:extLst>
          </p:cNvPr>
          <p:cNvSpPr>
            <a:spLocks noGrp="1"/>
          </p:cNvSpPr>
          <p:nvPr>
            <p:ph type="title"/>
          </p:nvPr>
        </p:nvSpPr>
        <p:spPr/>
        <p:txBody>
          <a:bodyPr/>
          <a:lstStyle/>
          <a:p>
            <a:r>
              <a:rPr lang="en-US" dirty="0"/>
              <a:t>Variable Dependencies for 1 &amp; 2 Years</a:t>
            </a:r>
          </a:p>
        </p:txBody>
      </p:sp>
      <p:pic>
        <p:nvPicPr>
          <p:cNvPr id="7" name="Content Placeholder 6">
            <a:extLst>
              <a:ext uri="{FF2B5EF4-FFF2-40B4-BE49-F238E27FC236}">
                <a16:creationId xmlns:a16="http://schemas.microsoft.com/office/drawing/2014/main" id="{DE21FF89-6A6B-40CF-BA88-4B735906AB03}"/>
              </a:ext>
            </a:extLst>
          </p:cNvPr>
          <p:cNvPicPr>
            <a:picLocks noGrp="1" noChangeAspect="1"/>
          </p:cNvPicPr>
          <p:nvPr>
            <p:ph idx="1"/>
          </p:nvPr>
        </p:nvPicPr>
        <p:blipFill>
          <a:blip r:embed="rId2"/>
          <a:stretch>
            <a:fillRect/>
          </a:stretch>
        </p:blipFill>
        <p:spPr>
          <a:xfrm>
            <a:off x="506773" y="1336675"/>
            <a:ext cx="11192741" cy="5065713"/>
          </a:xfrm>
          <a:prstGeom prst="rect">
            <a:avLst/>
          </a:prstGeom>
        </p:spPr>
      </p:pic>
      <p:sp>
        <p:nvSpPr>
          <p:cNvPr id="4" name="Date Placeholder 3">
            <a:extLst>
              <a:ext uri="{FF2B5EF4-FFF2-40B4-BE49-F238E27FC236}">
                <a16:creationId xmlns:a16="http://schemas.microsoft.com/office/drawing/2014/main" id="{2CC59031-7B5D-40AD-88A2-D79290CD249A}"/>
              </a:ext>
            </a:extLst>
          </p:cNvPr>
          <p:cNvSpPr>
            <a:spLocks noGrp="1"/>
          </p:cNvSpPr>
          <p:nvPr>
            <p:ph type="dt" sz="half" idx="10"/>
          </p:nvPr>
        </p:nvSpPr>
        <p:spPr/>
        <p:txBody>
          <a:bodyPr/>
          <a:lstStyle/>
          <a:p>
            <a:fld id="{13570084-B57A-493D-8A30-572F2D9F55F8}" type="datetime1">
              <a:rPr lang="en-US" smtClean="0"/>
              <a:pPr/>
              <a:t>8/11/2018</a:t>
            </a:fld>
            <a:endParaRPr lang="en-US" dirty="0"/>
          </a:p>
        </p:txBody>
      </p:sp>
      <p:sp>
        <p:nvSpPr>
          <p:cNvPr id="5" name="Slide Number Placeholder 4">
            <a:extLst>
              <a:ext uri="{FF2B5EF4-FFF2-40B4-BE49-F238E27FC236}">
                <a16:creationId xmlns:a16="http://schemas.microsoft.com/office/drawing/2014/main" id="{C6E9A238-238B-4B06-B79F-A3677C7943E4}"/>
              </a:ext>
            </a:extLst>
          </p:cNvPr>
          <p:cNvSpPr>
            <a:spLocks noGrp="1"/>
          </p:cNvSpPr>
          <p:nvPr>
            <p:ph type="sldNum" sz="quarter" idx="12"/>
          </p:nvPr>
        </p:nvSpPr>
        <p:spPr/>
        <p:txBody>
          <a:bodyPr/>
          <a:lstStyle/>
          <a:p>
            <a:fld id="{799C26FD-E1A0-49B8-8B03-25A733166562}" type="slidenum">
              <a:rPr lang="en-US" smtClean="0"/>
              <a:pPr/>
              <a:t>44</a:t>
            </a:fld>
            <a:endParaRPr lang="en-US" dirty="0"/>
          </a:p>
        </p:txBody>
      </p:sp>
      <p:sp>
        <p:nvSpPr>
          <p:cNvPr id="6" name="Footer Placeholder 5">
            <a:extLst>
              <a:ext uri="{FF2B5EF4-FFF2-40B4-BE49-F238E27FC236}">
                <a16:creationId xmlns:a16="http://schemas.microsoft.com/office/drawing/2014/main" id="{DFB0DFB3-8BC6-41A1-B5E3-A9BA208FBC58}"/>
              </a:ext>
            </a:extLst>
          </p:cNvPr>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2381284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FAF578-4AAE-4F5B-B284-1B1C4502E049}"/>
              </a:ext>
            </a:extLst>
          </p:cNvPr>
          <p:cNvSpPr>
            <a:spLocks noGrp="1"/>
          </p:cNvSpPr>
          <p:nvPr>
            <p:ph type="title"/>
          </p:nvPr>
        </p:nvSpPr>
        <p:spPr/>
        <p:txBody>
          <a:bodyPr/>
          <a:lstStyle/>
          <a:p>
            <a:r>
              <a:rPr lang="en-US" dirty="0"/>
              <a:t>Variable Dependence Plot with GLM Fit</a:t>
            </a:r>
          </a:p>
        </p:txBody>
      </p:sp>
      <p:sp>
        <p:nvSpPr>
          <p:cNvPr id="8" name="Content Placeholder 7">
            <a:extLst>
              <a:ext uri="{FF2B5EF4-FFF2-40B4-BE49-F238E27FC236}">
                <a16:creationId xmlns:a16="http://schemas.microsoft.com/office/drawing/2014/main" id="{FEF5E26C-E063-4A9F-92AD-F732C4644652}"/>
              </a:ext>
            </a:extLst>
          </p:cNvPr>
          <p:cNvSpPr>
            <a:spLocks noGrp="1"/>
          </p:cNvSpPr>
          <p:nvPr>
            <p:ph sz="half" idx="1"/>
          </p:nvPr>
        </p:nvSpPr>
        <p:spPr>
          <a:xfrm>
            <a:off x="478564" y="1325563"/>
            <a:ext cx="5541236" cy="4851400"/>
          </a:xfrm>
        </p:spPr>
        <p:txBody>
          <a:bodyPr>
            <a:normAutofit fontScale="92500"/>
          </a:bodyPr>
          <a:lstStyle/>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ggvar</a:t>
            </a:r>
            <a:r>
              <a:rPr lang="en-US" sz="1800" dirty="0">
                <a:latin typeface="Lucida Console" panose="020B0609040504020204" pitchFamily="49" charset="0"/>
              </a:rPr>
              <a:t> &lt;- </a:t>
            </a:r>
            <a:r>
              <a:rPr lang="en-US" sz="1800" dirty="0" err="1">
                <a:latin typeface="Lucida Console" panose="020B0609040504020204" pitchFamily="49" charset="0"/>
              </a:rPr>
              <a:t>gg_variable</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rfsrc_pbc</a:t>
            </a:r>
            <a:r>
              <a:rPr lang="en-US" sz="1800" dirty="0">
                <a:latin typeface="Lucida Console" panose="020B0609040504020204" pitchFamily="49" charset="0"/>
              </a:rPr>
              <a:t>, time = 1) </a:t>
            </a:r>
          </a:p>
          <a:p>
            <a:pPr marL="0" indent="0">
              <a:buNone/>
            </a:pPr>
            <a:r>
              <a:rPr lang="en-US" sz="1800" dirty="0" err="1">
                <a:latin typeface="Lucida Console" panose="020B0609040504020204" pitchFamily="49" charset="0"/>
              </a:rPr>
              <a:t>ggvar$stage</a:t>
            </a:r>
            <a:r>
              <a:rPr lang="en-US" sz="1800" dirty="0">
                <a:latin typeface="Lucida Console" panose="020B0609040504020204" pitchFamily="49" charset="0"/>
              </a:rPr>
              <a:t> &lt;- paste("stage =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ggvar$stage</a:t>
            </a:r>
            <a:r>
              <a:rPr lang="en-US" sz="1800" dirty="0">
                <a:latin typeface="Lucida Console" panose="020B0609040504020204" pitchFamily="49" charset="0"/>
              </a:rPr>
              <a:t>, </a:t>
            </a:r>
            <a:r>
              <a:rPr lang="en-US" sz="1800" dirty="0" err="1">
                <a:latin typeface="Lucida Console" panose="020B0609040504020204" pitchFamily="49" charset="0"/>
              </a:rPr>
              <a:t>sep</a:t>
            </a:r>
            <a:r>
              <a:rPr lang="en-US" sz="1800" dirty="0">
                <a:latin typeface="Lucida Console" panose="020B0609040504020204" pitchFamily="49" charset="0"/>
              </a:rPr>
              <a:t> =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var_dep</a:t>
            </a:r>
            <a:r>
              <a:rPr lang="en-US" sz="1800" dirty="0">
                <a:latin typeface="Lucida Console" panose="020B0609040504020204" pitchFamily="49" charset="0"/>
              </a:rPr>
              <a:t> &lt;- plot(</a:t>
            </a:r>
            <a:r>
              <a:rPr lang="en-US" sz="1800" dirty="0" err="1">
                <a:latin typeface="Lucida Console" panose="020B0609040504020204" pitchFamily="49" charset="0"/>
              </a:rPr>
              <a:t>ggvar</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xvar</a:t>
            </a:r>
            <a:r>
              <a:rPr lang="en-US" sz="1800" dirty="0">
                <a:latin typeface="Lucida Console" panose="020B0609040504020204" pitchFamily="49" charset="0"/>
              </a:rPr>
              <a:t> = "</a:t>
            </a:r>
            <a:r>
              <a:rPr lang="en-US" sz="1800" dirty="0" err="1">
                <a:latin typeface="Lucida Console" panose="020B0609040504020204" pitchFamily="49" charset="0"/>
              </a:rPr>
              <a:t>bili</a:t>
            </a:r>
            <a:r>
              <a:rPr lang="en-US" sz="1800" dirty="0">
                <a:latin typeface="Lucida Console" panose="020B0609040504020204" pitchFamily="49" charset="0"/>
              </a:rPr>
              <a:t>", method = "glm", </a:t>
            </a:r>
          </a:p>
          <a:p>
            <a:pPr marL="0" indent="0">
              <a:buNone/>
            </a:pPr>
            <a:r>
              <a:rPr lang="en-US" sz="1800" dirty="0">
                <a:latin typeface="Lucida Console" panose="020B0609040504020204" pitchFamily="49" charset="0"/>
              </a:rPr>
              <a:t>	alpha = .5, se = FALSE) + </a:t>
            </a:r>
          </a:p>
          <a:p>
            <a:pPr marL="0" indent="0">
              <a:buNone/>
            </a:pPr>
            <a:r>
              <a:rPr lang="en-US" sz="1800" dirty="0">
                <a:latin typeface="Lucida Console" panose="020B0609040504020204" pitchFamily="49" charset="0"/>
              </a:rPr>
              <a:t>  labs(y = "Survival", x = "</a:t>
            </a:r>
            <a:r>
              <a:rPr lang="en-US" sz="1800" dirty="0" err="1">
                <a:latin typeface="Lucida Console" panose="020B0609040504020204" pitchFamily="49" charset="0"/>
              </a:rPr>
              <a:t>bili</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theme(</a:t>
            </a:r>
            <a:r>
              <a:rPr lang="en-US" sz="1800" dirty="0" err="1">
                <a:latin typeface="Lucida Console" panose="020B0609040504020204" pitchFamily="49" charset="0"/>
              </a:rPr>
              <a:t>legend.position</a:t>
            </a:r>
            <a:r>
              <a:rPr lang="en-US" sz="1800" dirty="0">
                <a:latin typeface="Lucida Console" panose="020B0609040504020204" pitchFamily="49" charset="0"/>
              </a:rPr>
              <a:t> = c(.35, .1))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scale_color_brewer</a:t>
            </a:r>
            <a:r>
              <a:rPr lang="en-US" sz="1800" dirty="0">
                <a:latin typeface="Lucida Console" panose="020B0609040504020204" pitchFamily="49" charset="0"/>
              </a:rPr>
              <a:t>(palette = "Set2")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scale_shape</a:t>
            </a:r>
            <a:r>
              <a:rPr lang="en-US" sz="1800" dirty="0">
                <a:latin typeface="Lucida Console" panose="020B0609040504020204" pitchFamily="49" charset="0"/>
              </a:rPr>
              <a:t>(solid=TRUE)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coord_cartesian</a:t>
            </a:r>
            <a:r>
              <a:rPr lang="en-US" sz="1800" dirty="0">
                <a:latin typeface="Lucida Console" panose="020B0609040504020204" pitchFamily="49" charset="0"/>
              </a:rPr>
              <a:t>(y = c(-.01,1.01)) </a:t>
            </a:r>
          </a:p>
          <a:p>
            <a:pPr marL="0" indent="0">
              <a:buNone/>
            </a:pPr>
            <a:r>
              <a:rPr lang="en-US" sz="1800" dirty="0" err="1">
                <a:latin typeface="Lucida Console" panose="020B0609040504020204" pitchFamily="49" charset="0"/>
              </a:rPr>
              <a:t>var_dep</a:t>
            </a:r>
            <a:r>
              <a:rPr lang="en-US" sz="1800" dirty="0">
                <a:latin typeface="Lucida Console" panose="020B0609040504020204" pitchFamily="49" charset="0"/>
              </a:rPr>
              <a:t> </a:t>
            </a:r>
          </a:p>
        </p:txBody>
      </p:sp>
      <p:pic>
        <p:nvPicPr>
          <p:cNvPr id="10" name="Content Placeholder 9">
            <a:extLst>
              <a:ext uri="{FF2B5EF4-FFF2-40B4-BE49-F238E27FC236}">
                <a16:creationId xmlns:a16="http://schemas.microsoft.com/office/drawing/2014/main" id="{2CC273AB-68F0-4E5C-9A49-9575086001E9}"/>
              </a:ext>
            </a:extLst>
          </p:cNvPr>
          <p:cNvPicPr>
            <a:picLocks noGrp="1" noChangeAspect="1"/>
          </p:cNvPicPr>
          <p:nvPr>
            <p:ph sz="half" idx="2"/>
          </p:nvPr>
        </p:nvPicPr>
        <p:blipFill>
          <a:blip r:embed="rId2"/>
          <a:stretch>
            <a:fillRect/>
          </a:stretch>
        </p:blipFill>
        <p:spPr>
          <a:xfrm>
            <a:off x="6019800" y="1325562"/>
            <a:ext cx="5406461" cy="4851399"/>
          </a:xfrm>
          <a:prstGeom prst="rect">
            <a:avLst/>
          </a:prstGeom>
        </p:spPr>
      </p:pic>
      <p:sp>
        <p:nvSpPr>
          <p:cNvPr id="4" name="Date Placeholder 3">
            <a:extLst>
              <a:ext uri="{FF2B5EF4-FFF2-40B4-BE49-F238E27FC236}">
                <a16:creationId xmlns:a16="http://schemas.microsoft.com/office/drawing/2014/main" id="{867BE505-5377-4893-81D7-86CEB1962123}"/>
              </a:ext>
            </a:extLst>
          </p:cNvPr>
          <p:cNvSpPr>
            <a:spLocks noGrp="1"/>
          </p:cNvSpPr>
          <p:nvPr>
            <p:ph type="dt" sz="half" idx="10"/>
          </p:nvPr>
        </p:nvSpPr>
        <p:spPr/>
        <p:txBody>
          <a:bodyPr/>
          <a:lstStyle/>
          <a:p>
            <a:fld id="{13570084-B57A-493D-8A30-572F2D9F55F8}" type="datetime1">
              <a:rPr lang="en-US" smtClean="0"/>
              <a:pPr/>
              <a:t>8/11/2018</a:t>
            </a:fld>
            <a:endParaRPr lang="en-US" dirty="0"/>
          </a:p>
        </p:txBody>
      </p:sp>
      <p:sp>
        <p:nvSpPr>
          <p:cNvPr id="6" name="Footer Placeholder 5">
            <a:extLst>
              <a:ext uri="{FF2B5EF4-FFF2-40B4-BE49-F238E27FC236}">
                <a16:creationId xmlns:a16="http://schemas.microsoft.com/office/drawing/2014/main" id="{DA2C22D1-62F7-49B9-A1C0-621E34ECF6F9}"/>
              </a:ext>
            </a:extLst>
          </p:cNvPr>
          <p:cNvSpPr>
            <a:spLocks noGrp="1"/>
          </p:cNvSpPr>
          <p:nvPr>
            <p:ph type="ftr" sz="quarter" idx="11"/>
          </p:nvPr>
        </p:nvSpPr>
        <p:spPr/>
        <p:txBody>
          <a:bodyPr/>
          <a:lstStyle/>
          <a:p>
            <a:r>
              <a:rPr lang="en-US"/>
              <a:t>Copyright © 2010 Simulation Educators</a:t>
            </a:r>
            <a:endParaRPr lang="en-US" dirty="0"/>
          </a:p>
        </p:txBody>
      </p:sp>
      <p:sp>
        <p:nvSpPr>
          <p:cNvPr id="5" name="Slide Number Placeholder 4">
            <a:extLst>
              <a:ext uri="{FF2B5EF4-FFF2-40B4-BE49-F238E27FC236}">
                <a16:creationId xmlns:a16="http://schemas.microsoft.com/office/drawing/2014/main" id="{BA1B91E9-CC8A-4D79-AB78-8DF088EE3595}"/>
              </a:ext>
            </a:extLst>
          </p:cNvPr>
          <p:cNvSpPr>
            <a:spLocks noGrp="1"/>
          </p:cNvSpPr>
          <p:nvPr>
            <p:ph type="sldNum" sz="quarter" idx="12"/>
          </p:nvPr>
        </p:nvSpPr>
        <p:spPr/>
        <p:txBody>
          <a:bodyPr/>
          <a:lstStyle/>
          <a:p>
            <a:fld id="{799C26FD-E1A0-49B8-8B03-25A733166562}" type="slidenum">
              <a:rPr lang="en-US" smtClean="0"/>
              <a:pPr/>
              <a:t>45</a:t>
            </a:fld>
            <a:endParaRPr lang="en-US" dirty="0"/>
          </a:p>
        </p:txBody>
      </p:sp>
    </p:spTree>
    <p:extLst>
      <p:ext uri="{BB962C8B-B14F-4D97-AF65-F5344CB8AC3E}">
        <p14:creationId xmlns:p14="http://schemas.microsoft.com/office/powerpoint/2010/main" val="2569030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D3EF-B5F8-40C7-8EC7-982FD56E19CB}"/>
              </a:ext>
            </a:extLst>
          </p:cNvPr>
          <p:cNvSpPr>
            <a:spLocks noGrp="1"/>
          </p:cNvSpPr>
          <p:nvPr>
            <p:ph type="title"/>
          </p:nvPr>
        </p:nvSpPr>
        <p:spPr/>
        <p:txBody>
          <a:bodyPr/>
          <a:lstStyle/>
          <a:p>
            <a:r>
              <a:rPr lang="en-US" dirty="0"/>
              <a:t>Bilirubin Dependences by State </a:t>
            </a:r>
          </a:p>
        </p:txBody>
      </p:sp>
      <p:sp>
        <p:nvSpPr>
          <p:cNvPr id="3" name="Content Placeholder 2">
            <a:extLst>
              <a:ext uri="{FF2B5EF4-FFF2-40B4-BE49-F238E27FC236}">
                <a16:creationId xmlns:a16="http://schemas.microsoft.com/office/drawing/2014/main" id="{8FF346C1-ADE3-499C-ADED-8DD9E95AC6F9}"/>
              </a:ext>
            </a:extLst>
          </p:cNvPr>
          <p:cNvSpPr>
            <a:spLocks noGrp="1"/>
          </p:cNvSpPr>
          <p:nvPr>
            <p:ph sz="half" idx="1"/>
          </p:nvPr>
        </p:nvSpPr>
        <p:spPr>
          <a:xfrm>
            <a:off x="406400" y="1504060"/>
            <a:ext cx="5131275" cy="4672903"/>
          </a:xfrm>
        </p:spPr>
        <p:txBody>
          <a:bodyPr>
            <a:normAutofit/>
          </a:bodyPr>
          <a:lstStyle/>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var_dep</a:t>
            </a:r>
            <a:r>
              <a:rPr lang="en-US" sz="1800" dirty="0">
                <a:latin typeface="Lucida Console" panose="020B0609040504020204" pitchFamily="49" charset="0"/>
              </a:rPr>
              <a:t> + </a:t>
            </a:r>
            <a:r>
              <a:rPr lang="en-US" sz="1800" dirty="0" err="1">
                <a:latin typeface="Lucida Console" panose="020B0609040504020204" pitchFamily="49" charset="0"/>
              </a:rPr>
              <a:t>facet_grid</a:t>
            </a:r>
            <a:r>
              <a:rPr lang="en-US" sz="1800" dirty="0">
                <a:latin typeface="Lucida Console" panose="020B0609040504020204" pitchFamily="49" charset="0"/>
              </a:rPr>
              <a:t>(</a:t>
            </a:r>
            <a:r>
              <a:rPr lang="en-US" sz="1800" dirty="0" err="1">
                <a:latin typeface="Lucida Console" panose="020B0609040504020204" pitchFamily="49" charset="0"/>
              </a:rPr>
              <a:t>edema~stage</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&gt; # Find intervals with similar </a:t>
            </a:r>
          </a:p>
          <a:p>
            <a:pPr marL="0" indent="0">
              <a:buNone/>
            </a:pPr>
            <a:r>
              <a:rPr lang="en-US" sz="1800" dirty="0">
                <a:latin typeface="Lucida Console" panose="020B0609040504020204" pitchFamily="49" charset="0"/>
              </a:rPr>
              <a:t>&gt; # number of observations. </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copper_cts</a:t>
            </a:r>
            <a:r>
              <a:rPr lang="en-US" sz="1800" dirty="0">
                <a:latin typeface="Lucida Console" panose="020B0609040504020204" pitchFamily="49" charset="0"/>
              </a:rPr>
              <a:t> &lt;-</a:t>
            </a:r>
            <a:r>
              <a:rPr lang="en-US" sz="1800" dirty="0" err="1">
                <a:latin typeface="Lucida Console" panose="020B0609040504020204" pitchFamily="49" charset="0"/>
              </a:rPr>
              <a:t>quantile_pts</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ggvar$copper</a:t>
            </a:r>
            <a:r>
              <a:rPr lang="en-US" sz="1800" dirty="0">
                <a:latin typeface="Lucida Console" panose="020B0609040504020204" pitchFamily="49" charset="0"/>
              </a:rPr>
              <a:t>, groups = 6, </a:t>
            </a:r>
          </a:p>
          <a:p>
            <a:pPr marL="0" indent="0">
              <a:buNone/>
            </a:pPr>
            <a:r>
              <a:rPr lang="en-US" sz="1800" dirty="0">
                <a:latin typeface="Lucida Console" panose="020B0609040504020204" pitchFamily="49" charset="0"/>
              </a:rPr>
              <a:t>	intervals = TRUE)</a:t>
            </a:r>
          </a:p>
          <a:p>
            <a:endParaRPr lang="en-US" sz="1800" dirty="0">
              <a:latin typeface="Lucida Console" panose="020B0609040504020204" pitchFamily="49" charset="0"/>
            </a:endParaRPr>
          </a:p>
        </p:txBody>
      </p:sp>
      <p:pic>
        <p:nvPicPr>
          <p:cNvPr id="8" name="Content Placeholder 7">
            <a:extLst>
              <a:ext uri="{FF2B5EF4-FFF2-40B4-BE49-F238E27FC236}">
                <a16:creationId xmlns:a16="http://schemas.microsoft.com/office/drawing/2014/main" id="{07146328-B29B-4FCD-BC69-F19E0B707B56}"/>
              </a:ext>
            </a:extLst>
          </p:cNvPr>
          <p:cNvPicPr>
            <a:picLocks noGrp="1" noChangeAspect="1"/>
          </p:cNvPicPr>
          <p:nvPr>
            <p:ph sz="half" idx="2"/>
          </p:nvPr>
        </p:nvPicPr>
        <p:blipFill>
          <a:blip r:embed="rId2"/>
          <a:stretch>
            <a:fillRect/>
          </a:stretch>
        </p:blipFill>
        <p:spPr>
          <a:xfrm>
            <a:off x="5650906" y="1504059"/>
            <a:ext cx="6136971" cy="4589091"/>
          </a:xfrm>
          <a:prstGeom prst="rect">
            <a:avLst/>
          </a:prstGeom>
        </p:spPr>
      </p:pic>
      <p:sp>
        <p:nvSpPr>
          <p:cNvPr id="5" name="Date Placeholder 4">
            <a:extLst>
              <a:ext uri="{FF2B5EF4-FFF2-40B4-BE49-F238E27FC236}">
                <a16:creationId xmlns:a16="http://schemas.microsoft.com/office/drawing/2014/main" id="{D2B09E63-BFF1-430B-92EE-4D8250D212FB}"/>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4E636F05-A1CE-4272-BF40-F1A1F4D8817E}"/>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DA341124-4843-4EB2-9C26-2F8735857105}"/>
              </a:ext>
            </a:extLst>
          </p:cNvPr>
          <p:cNvSpPr>
            <a:spLocks noGrp="1"/>
          </p:cNvSpPr>
          <p:nvPr>
            <p:ph type="sldNum" sz="quarter" idx="12"/>
          </p:nvPr>
        </p:nvSpPr>
        <p:spPr/>
        <p:txBody>
          <a:bodyPr/>
          <a:lstStyle/>
          <a:p>
            <a:fld id="{799C26FD-E1A0-49B8-8B03-25A733166562}" type="slidenum">
              <a:rPr lang="en-US" smtClean="0"/>
              <a:t>46</a:t>
            </a:fld>
            <a:endParaRPr lang="en-US" dirty="0"/>
          </a:p>
        </p:txBody>
      </p:sp>
    </p:spTree>
    <p:extLst>
      <p:ext uri="{BB962C8B-B14F-4D97-AF65-F5344CB8AC3E}">
        <p14:creationId xmlns:p14="http://schemas.microsoft.com/office/powerpoint/2010/main" val="1208928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7A55-1BDC-42D6-94EB-4D5CDFCFAA30}"/>
              </a:ext>
            </a:extLst>
          </p:cNvPr>
          <p:cNvSpPr>
            <a:spLocks noGrp="1"/>
          </p:cNvSpPr>
          <p:nvPr>
            <p:ph type="title"/>
          </p:nvPr>
        </p:nvSpPr>
        <p:spPr/>
        <p:txBody>
          <a:bodyPr>
            <a:normAutofit fontScale="90000"/>
          </a:bodyPr>
          <a:lstStyle/>
          <a:p>
            <a:r>
              <a:rPr lang="en-US" dirty="0"/>
              <a:t> Partial (risk adjusted) Variable Dependence Coplot</a:t>
            </a:r>
          </a:p>
        </p:txBody>
      </p:sp>
      <p:sp>
        <p:nvSpPr>
          <p:cNvPr id="3" name="Content Placeholder 2">
            <a:extLst>
              <a:ext uri="{FF2B5EF4-FFF2-40B4-BE49-F238E27FC236}">
                <a16:creationId xmlns:a16="http://schemas.microsoft.com/office/drawing/2014/main" id="{A1B4BA5C-EEFC-4800-B8FC-0DC16FF85C13}"/>
              </a:ext>
            </a:extLst>
          </p:cNvPr>
          <p:cNvSpPr>
            <a:spLocks noGrp="1"/>
          </p:cNvSpPr>
          <p:nvPr>
            <p:ph sz="half" idx="1"/>
          </p:nvPr>
        </p:nvSpPr>
        <p:spPr>
          <a:xfrm>
            <a:off x="564022" y="1325563"/>
            <a:ext cx="5455778" cy="4851400"/>
          </a:xfrm>
        </p:spPr>
        <p:txBody>
          <a:bodyPr>
            <a:normAutofit/>
          </a:bodyPr>
          <a:lstStyle/>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partial_coplot_pbc</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labs(x = "</a:t>
            </a:r>
            <a:r>
              <a:rPr lang="en-US" sz="1800" dirty="0" err="1">
                <a:latin typeface="Lucida Console" panose="020B0609040504020204" pitchFamily="49" charset="0"/>
              </a:rPr>
              <a:t>bili</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y = "Survival at 1 year (%)“)</a:t>
            </a:r>
          </a:p>
        </p:txBody>
      </p:sp>
      <p:pic>
        <p:nvPicPr>
          <p:cNvPr id="12" name="Content Placeholder 11">
            <a:extLst>
              <a:ext uri="{FF2B5EF4-FFF2-40B4-BE49-F238E27FC236}">
                <a16:creationId xmlns:a16="http://schemas.microsoft.com/office/drawing/2014/main" id="{B3503D24-CE4A-4BBE-A25B-61549C64ED8D}"/>
              </a:ext>
            </a:extLst>
          </p:cNvPr>
          <p:cNvPicPr>
            <a:picLocks noGrp="1" noChangeAspect="1"/>
          </p:cNvPicPr>
          <p:nvPr>
            <p:ph sz="half" idx="2"/>
          </p:nvPr>
        </p:nvPicPr>
        <p:blipFill>
          <a:blip r:embed="rId2"/>
          <a:stretch>
            <a:fillRect/>
          </a:stretch>
        </p:blipFill>
        <p:spPr>
          <a:xfrm>
            <a:off x="5727101" y="1212850"/>
            <a:ext cx="5900877" cy="4964113"/>
          </a:xfrm>
          <a:prstGeom prst="rect">
            <a:avLst/>
          </a:prstGeom>
        </p:spPr>
      </p:pic>
      <p:sp>
        <p:nvSpPr>
          <p:cNvPr id="5" name="Date Placeholder 4">
            <a:extLst>
              <a:ext uri="{FF2B5EF4-FFF2-40B4-BE49-F238E27FC236}">
                <a16:creationId xmlns:a16="http://schemas.microsoft.com/office/drawing/2014/main" id="{011D850F-DD3C-4103-B878-8ACD9FD3E00F}"/>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6A0260E2-B2DB-4B46-A9EA-982CBDC4BAF7}"/>
              </a:ext>
            </a:extLst>
          </p:cNvPr>
          <p:cNvSpPr>
            <a:spLocks noGrp="1"/>
          </p:cNvSpPr>
          <p:nvPr>
            <p:ph type="ftr" sz="quarter" idx="11"/>
          </p:nvPr>
        </p:nvSpPr>
        <p:spPr/>
        <p:txBody>
          <a:bodyPr/>
          <a:lstStyle/>
          <a:p>
            <a:r>
              <a:rPr lang="en-US" dirty="0"/>
              <a:t>Copyright © 2010 Simulation Educators</a:t>
            </a:r>
          </a:p>
        </p:txBody>
      </p:sp>
      <p:sp>
        <p:nvSpPr>
          <p:cNvPr id="7" name="Slide Number Placeholder 6">
            <a:extLst>
              <a:ext uri="{FF2B5EF4-FFF2-40B4-BE49-F238E27FC236}">
                <a16:creationId xmlns:a16="http://schemas.microsoft.com/office/drawing/2014/main" id="{2A25076A-9292-484A-B26B-05DECAE60005}"/>
              </a:ext>
            </a:extLst>
          </p:cNvPr>
          <p:cNvSpPr>
            <a:spLocks noGrp="1"/>
          </p:cNvSpPr>
          <p:nvPr>
            <p:ph type="sldNum" sz="quarter" idx="12"/>
          </p:nvPr>
        </p:nvSpPr>
        <p:spPr/>
        <p:txBody>
          <a:bodyPr/>
          <a:lstStyle/>
          <a:p>
            <a:fld id="{799C26FD-E1A0-49B8-8B03-25A733166562}" type="slidenum">
              <a:rPr lang="en-US" smtClean="0"/>
              <a:t>47</a:t>
            </a:fld>
            <a:endParaRPr lang="en-US" dirty="0"/>
          </a:p>
        </p:txBody>
      </p:sp>
    </p:spTree>
    <p:extLst>
      <p:ext uri="{BB962C8B-B14F-4D97-AF65-F5344CB8AC3E}">
        <p14:creationId xmlns:p14="http://schemas.microsoft.com/office/powerpoint/2010/main" val="3786989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BA10-6185-45CA-93BC-E090B62C67A1}"/>
              </a:ext>
            </a:extLst>
          </p:cNvPr>
          <p:cNvSpPr>
            <a:spLocks noGrp="1"/>
          </p:cNvSpPr>
          <p:nvPr>
            <p:ph type="title"/>
          </p:nvPr>
        </p:nvSpPr>
        <p:spPr/>
        <p:txBody>
          <a:bodyPr>
            <a:normAutofit fontScale="90000"/>
          </a:bodyPr>
          <a:lstStyle/>
          <a:p>
            <a:r>
              <a:rPr lang="en-US" dirty="0"/>
              <a:t>Partial (risk adjusted) Variable Dependence Coplot</a:t>
            </a:r>
          </a:p>
        </p:txBody>
      </p:sp>
      <p:sp>
        <p:nvSpPr>
          <p:cNvPr id="3" name="Content Placeholder 2">
            <a:extLst>
              <a:ext uri="{FF2B5EF4-FFF2-40B4-BE49-F238E27FC236}">
                <a16:creationId xmlns:a16="http://schemas.microsoft.com/office/drawing/2014/main" id="{FC8FA3CE-327D-4738-AD48-421D6E90DF60}"/>
              </a:ext>
            </a:extLst>
          </p:cNvPr>
          <p:cNvSpPr>
            <a:spLocks noGrp="1"/>
          </p:cNvSpPr>
          <p:nvPr>
            <p:ph sz="half" idx="1"/>
          </p:nvPr>
        </p:nvSpPr>
        <p:spPr>
          <a:xfrm>
            <a:off x="526531" y="1555749"/>
            <a:ext cx="5493269" cy="4621214"/>
          </a:xfrm>
        </p:spPr>
        <p:txBody>
          <a:bodyPr>
            <a:normAutofit/>
          </a:bodyPr>
          <a:lstStyle/>
          <a:p>
            <a:pPr marL="0" indent="0">
              <a:buNone/>
            </a:pPr>
            <a:r>
              <a:rPr lang="en-US" sz="1800" dirty="0">
                <a:latin typeface="Lucida Console" panose="020B0609040504020204" pitchFamily="49" charset="0"/>
              </a:rPr>
              <a:t>&gt; data(</a:t>
            </a:r>
            <a:r>
              <a:rPr lang="en-US" sz="1800" dirty="0" err="1">
                <a:latin typeface="Lucida Console" panose="020B0609040504020204" pitchFamily="49" charset="0"/>
              </a:rPr>
              <a:t>partial_coplot_pbc</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package = "</a:t>
            </a:r>
            <a:r>
              <a:rPr lang="en-US" sz="1800" dirty="0" err="1">
                <a:latin typeface="Lucida Console" panose="020B0609040504020204" pitchFamily="49" charset="0"/>
              </a:rPr>
              <a:t>ggRandomForests</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partial_coplot_pbc</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labs(x = "urine copper", </a:t>
            </a:r>
          </a:p>
          <a:p>
            <a:pPr marL="0" indent="0">
              <a:buNone/>
            </a:pPr>
            <a:r>
              <a:rPr lang="en-US" sz="1800" dirty="0">
                <a:latin typeface="Lucida Console" panose="020B0609040504020204" pitchFamily="49" charset="0"/>
              </a:rPr>
              <a:t>       y = "Survival at 1 year (%)",  </a:t>
            </a:r>
          </a:p>
          <a:p>
            <a:pPr marL="0" indent="0">
              <a:buNone/>
            </a:pPr>
            <a:r>
              <a:rPr lang="en-US" sz="1800" dirty="0">
                <a:latin typeface="Lucida Console" panose="020B0609040504020204" pitchFamily="49" charset="0"/>
              </a:rPr>
              <a:t>       color = "Bilirubin", </a:t>
            </a:r>
          </a:p>
          <a:p>
            <a:pPr marL="0" indent="0">
              <a:buNone/>
            </a:pPr>
            <a:r>
              <a:rPr lang="en-US" sz="1800" dirty="0">
                <a:latin typeface="Lucida Console" panose="020B0609040504020204" pitchFamily="49" charset="0"/>
              </a:rPr>
              <a:t>	shape = "Bilirubin")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scale_color_brewer</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palette = "Set2")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coord_cartesian</a:t>
            </a:r>
            <a:r>
              <a:rPr lang="en-US" sz="1800" dirty="0">
                <a:latin typeface="Lucida Console" panose="020B0609040504020204" pitchFamily="49" charset="0"/>
              </a:rPr>
              <a:t>(y = c(49,101))</a:t>
            </a:r>
          </a:p>
        </p:txBody>
      </p:sp>
      <p:pic>
        <p:nvPicPr>
          <p:cNvPr id="8" name="Content Placeholder 7">
            <a:extLst>
              <a:ext uri="{FF2B5EF4-FFF2-40B4-BE49-F238E27FC236}">
                <a16:creationId xmlns:a16="http://schemas.microsoft.com/office/drawing/2014/main" id="{DDC2A2CE-D347-46ED-A333-8C45D439F063}"/>
              </a:ext>
            </a:extLst>
          </p:cNvPr>
          <p:cNvPicPr>
            <a:picLocks noGrp="1" noChangeAspect="1"/>
          </p:cNvPicPr>
          <p:nvPr>
            <p:ph sz="half" idx="2"/>
          </p:nvPr>
        </p:nvPicPr>
        <p:blipFill>
          <a:blip r:embed="rId2"/>
          <a:stretch>
            <a:fillRect/>
          </a:stretch>
        </p:blipFill>
        <p:spPr>
          <a:xfrm>
            <a:off x="6239409" y="1555750"/>
            <a:ext cx="5493269" cy="4621213"/>
          </a:xfrm>
          <a:prstGeom prst="rect">
            <a:avLst/>
          </a:prstGeom>
        </p:spPr>
      </p:pic>
      <p:sp>
        <p:nvSpPr>
          <p:cNvPr id="5" name="Date Placeholder 4">
            <a:extLst>
              <a:ext uri="{FF2B5EF4-FFF2-40B4-BE49-F238E27FC236}">
                <a16:creationId xmlns:a16="http://schemas.microsoft.com/office/drawing/2014/main" id="{7B766615-5D49-4E6A-BA9A-7B8EA327F14B}"/>
              </a:ext>
            </a:extLst>
          </p:cNvPr>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a:extLst>
              <a:ext uri="{FF2B5EF4-FFF2-40B4-BE49-F238E27FC236}">
                <a16:creationId xmlns:a16="http://schemas.microsoft.com/office/drawing/2014/main" id="{BCAF984B-A4C4-4629-A295-824D86D33548}"/>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E3247D27-9102-4EF7-AA32-7BB6540A1287}"/>
              </a:ext>
            </a:extLst>
          </p:cNvPr>
          <p:cNvSpPr>
            <a:spLocks noGrp="1"/>
          </p:cNvSpPr>
          <p:nvPr>
            <p:ph type="sldNum" sz="quarter" idx="12"/>
          </p:nvPr>
        </p:nvSpPr>
        <p:spPr/>
        <p:txBody>
          <a:bodyPr/>
          <a:lstStyle/>
          <a:p>
            <a:fld id="{799C26FD-E1A0-49B8-8B03-25A733166562}" type="slidenum">
              <a:rPr lang="en-US" smtClean="0"/>
              <a:t>48</a:t>
            </a:fld>
            <a:endParaRPr lang="en-US" dirty="0"/>
          </a:p>
        </p:txBody>
      </p:sp>
    </p:spTree>
    <p:extLst>
      <p:ext uri="{BB962C8B-B14F-4D97-AF65-F5344CB8AC3E}">
        <p14:creationId xmlns:p14="http://schemas.microsoft.com/office/powerpoint/2010/main" val="2997150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1850" y="1709738"/>
            <a:ext cx="10515600" cy="2085073"/>
          </a:xfrm>
        </p:spPr>
        <p:txBody>
          <a:bodyPr>
            <a:normAutofit/>
          </a:bodyPr>
          <a:lstStyle/>
          <a:p>
            <a:pPr algn="ctr"/>
            <a:r>
              <a:rPr lang="en-US" sz="4800" dirty="0"/>
              <a:t>www.humalytica.com</a:t>
            </a:r>
          </a:p>
        </p:txBody>
      </p:sp>
      <p:sp>
        <p:nvSpPr>
          <p:cNvPr id="8" name="Text Placeholder 7"/>
          <p:cNvSpPr>
            <a:spLocks noGrp="1"/>
          </p:cNvSpPr>
          <p:nvPr>
            <p:ph type="body" idx="1"/>
          </p:nvPr>
        </p:nvSpPr>
        <p:spPr>
          <a:xfrm>
            <a:off x="831850" y="3794811"/>
            <a:ext cx="10515600" cy="2294839"/>
          </a:xfrm>
        </p:spPr>
        <p:txBody>
          <a:bodyPr>
            <a:normAutofit/>
          </a:bodyPr>
          <a:lstStyle/>
          <a:p>
            <a:pPr algn="ctr"/>
            <a:endParaRPr lang="en-US" sz="2800" dirty="0">
              <a:solidFill>
                <a:schemeClr val="bg1">
                  <a:lumMod val="85000"/>
                </a:schemeClr>
              </a:solidFill>
              <a:hlinkClick r:id="" action="ppaction://noaction"/>
            </a:endParaRPr>
          </a:p>
          <a:p>
            <a:pPr algn="ctr"/>
            <a:r>
              <a:rPr lang="en-US" sz="2800" dirty="0">
                <a:solidFill>
                  <a:schemeClr val="bg1">
                    <a:lumMod val="85000"/>
                  </a:schemeClr>
                </a:solidFill>
                <a:hlinkClick r:id="rId2"/>
              </a:rPr>
              <a:t>http://www.amazon.com/Jeffrey-Strickland/e/B00IQ69QZK/</a:t>
            </a:r>
            <a:endParaRPr lang="en-US" sz="2800" dirty="0">
              <a:solidFill>
                <a:schemeClr val="bg1">
                  <a:lumMod val="85000"/>
                </a:schemeClr>
              </a:solidFill>
            </a:endParaRPr>
          </a:p>
          <a:p>
            <a:pPr algn="ctr"/>
            <a:endParaRPr lang="en-US" sz="2800" dirty="0">
              <a:solidFill>
                <a:schemeClr val="bg1">
                  <a:lumMod val="85000"/>
                </a:schemeClr>
              </a:solidFill>
            </a:endParaRPr>
          </a:p>
          <a:p>
            <a:pPr algn="ctr"/>
            <a:r>
              <a:rPr lang="en-US" sz="2800" dirty="0">
                <a:solidFill>
                  <a:schemeClr val="bg1">
                    <a:lumMod val="85000"/>
                  </a:schemeClr>
                </a:solidFill>
                <a:hlinkClick r:id="rId3"/>
              </a:rPr>
              <a:t>http://www.lulu.com/spotlight/strickland_jeffrey</a:t>
            </a:r>
            <a:endParaRPr lang="en-US" sz="2800" dirty="0">
              <a:solidFill>
                <a:schemeClr val="bg1">
                  <a:lumMod val="85000"/>
                </a:schemeClr>
              </a:solidFill>
            </a:endParaRPr>
          </a:p>
          <a:p>
            <a:pPr algn="ctr"/>
            <a:endParaRPr lang="en-US" sz="2800" dirty="0">
              <a:solidFill>
                <a:schemeClr val="bg1">
                  <a:lumMod val="85000"/>
                </a:schemeClr>
              </a:solidFill>
            </a:endParaRPr>
          </a:p>
          <a:p>
            <a:pPr algn="ctr"/>
            <a:endParaRPr lang="en-US" sz="2800" dirty="0">
              <a:solidFill>
                <a:schemeClr val="bg1">
                  <a:lumMod val="85000"/>
                </a:schemeClr>
              </a:solidFill>
            </a:endParaRPr>
          </a:p>
        </p:txBody>
      </p:sp>
      <p:sp>
        <p:nvSpPr>
          <p:cNvPr id="4" name="Date Placeholder 3"/>
          <p:cNvSpPr>
            <a:spLocks noGrp="1"/>
          </p:cNvSpPr>
          <p:nvPr>
            <p:ph type="dt" sz="half" idx="10"/>
          </p:nvPr>
        </p:nvSpPr>
        <p:spPr/>
        <p:txBody>
          <a:bodyPr/>
          <a:lstStyle/>
          <a:p>
            <a:fld id="{13570084-B57A-493D-8A30-572F2D9F55F8}" type="datetime1">
              <a:rPr lang="en-US" smtClean="0"/>
              <a:pPr/>
              <a:t>8/11/2018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5" name="Slide Number Placeholder 4"/>
          <p:cNvSpPr>
            <a:spLocks noGrp="1"/>
          </p:cNvSpPr>
          <p:nvPr>
            <p:ph type="sldNum" sz="quarter" idx="12"/>
          </p:nvPr>
        </p:nvSpPr>
        <p:spPr/>
        <p:txBody>
          <a:bodyPr/>
          <a:lstStyle/>
          <a:p>
            <a:fld id="{799C26FD-E1A0-49B8-8B03-25A733166562}" type="slidenum">
              <a:rPr lang="en-US" smtClean="0"/>
              <a:pPr/>
              <a:t>49</a:t>
            </a:fld>
            <a:endParaRPr lang="en-US" dirty="0"/>
          </a:p>
        </p:txBody>
      </p:sp>
    </p:spTree>
    <p:extLst>
      <p:ext uri="{BB962C8B-B14F-4D97-AF65-F5344CB8AC3E}">
        <p14:creationId xmlns:p14="http://schemas.microsoft.com/office/powerpoint/2010/main" val="540841407"/>
      </p:ext>
    </p:extLst>
  </p:cSld>
  <p:clrMapOvr>
    <a:masterClrMapping/>
  </p:clrMapOvr>
  <mc:AlternateContent xmlns:mc="http://schemas.openxmlformats.org/markup-compatibility/2006" xmlns:p14="http://schemas.microsoft.com/office/powerpoint/2010/main">
    <mc:Choice Requires="p14">
      <p:transition spd="slow" p14:dur="1200" advTm="4046">
        <p14:prism/>
      </p:transition>
    </mc:Choice>
    <mc:Fallback xmlns="">
      <p:transition spd="slow" advTm="404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a:t>How does it work?</a:t>
            </a:r>
            <a:endParaRPr lang="en-US"/>
          </a:p>
        </p:txBody>
      </p:sp>
      <p:sp>
        <p:nvSpPr>
          <p:cNvPr id="7" name="Content Placeholder 6"/>
          <p:cNvSpPr>
            <a:spLocks noGrp="1"/>
          </p:cNvSpPr>
          <p:nvPr>
            <p:ph sz="half" idx="1"/>
          </p:nvPr>
        </p:nvSpPr>
        <p:spPr>
          <a:xfrm>
            <a:off x="406400" y="1825625"/>
            <a:ext cx="5613400" cy="4351338"/>
          </a:xfrm>
        </p:spPr>
        <p:txBody>
          <a:bodyPr>
            <a:normAutofit fontScale="92500" lnSpcReduction="20000"/>
          </a:bodyPr>
          <a:lstStyle/>
          <a:p>
            <a:r>
              <a:rPr lang="en-US"/>
              <a:t>In Random Forest, we grow multiple trees as opposed to a single tree in CART model (see comparison between CART and Random Forest here, part1 and part2). </a:t>
            </a:r>
          </a:p>
          <a:p>
            <a:r>
              <a:rPr lang="en-US"/>
              <a:t>To classify a new object based on attributes, each tree gives a classification and we say the tree “votes” for that class. </a:t>
            </a:r>
          </a:p>
          <a:p>
            <a:r>
              <a:rPr lang="en-US"/>
              <a:t>The forest chooses the classification having the most votes (over all the trees in the forest) and in case of regression, it takes the average of outputs by different trees.</a:t>
            </a:r>
          </a:p>
        </p:txBody>
      </p:sp>
      <p:pic>
        <p:nvPicPr>
          <p:cNvPr id="1026" name="Picture 2" descr="Forest-Canopy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172200" y="2101666"/>
            <a:ext cx="5468938" cy="355160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3570084-B57A-493D-8A30-572F2D9F55F8}"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5" name="Slide Number Placeholder 4"/>
          <p:cNvSpPr>
            <a:spLocks noGrp="1"/>
          </p:cNvSpPr>
          <p:nvPr>
            <p:ph type="sldNum" sz="quarter" idx="12"/>
          </p:nvPr>
        </p:nvSpPr>
        <p:spPr/>
        <p:txBody>
          <a:bodyPr/>
          <a:lstStyle/>
          <a:p>
            <a:fld id="{799C26FD-E1A0-49B8-8B03-25A733166562}" type="slidenum">
              <a:rPr lang="en-US" smtClean="0"/>
              <a:pPr/>
              <a:t>5</a:t>
            </a:fld>
            <a:endParaRPr lang="en-US" dirty="0"/>
          </a:p>
        </p:txBody>
      </p:sp>
    </p:spTree>
    <p:extLst>
      <p:ext uri="{BB962C8B-B14F-4D97-AF65-F5344CB8AC3E}">
        <p14:creationId xmlns:p14="http://schemas.microsoft.com/office/powerpoint/2010/main" val="185952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0"/>
              <a:t>How does it work?</a:t>
            </a:r>
            <a:endParaRPr lang="en-US"/>
          </a:p>
        </p:txBody>
      </p:sp>
      <p:sp>
        <p:nvSpPr>
          <p:cNvPr id="9" name="Content Placeholder 8"/>
          <p:cNvSpPr>
            <a:spLocks noGrp="1"/>
          </p:cNvSpPr>
          <p:nvPr>
            <p:ph sz="half" idx="1"/>
          </p:nvPr>
        </p:nvSpPr>
        <p:spPr>
          <a:xfrm>
            <a:off x="406399" y="1825625"/>
            <a:ext cx="6378713" cy="4351338"/>
          </a:xfrm>
        </p:spPr>
        <p:txBody>
          <a:bodyPr>
            <a:normAutofit fontScale="77500" lnSpcReduction="20000"/>
          </a:bodyPr>
          <a:lstStyle/>
          <a:p>
            <a:pPr marL="0" indent="0">
              <a:buNone/>
            </a:pPr>
            <a:r>
              <a:rPr lang="en-US"/>
              <a:t>Each tree is planted &amp; grown as follows:</a:t>
            </a:r>
          </a:p>
          <a:p>
            <a:r>
              <a:rPr lang="en-US"/>
              <a:t>Assume number of cases in the training set is N. Then, sample of these N cases is taken at random but</a:t>
            </a:r>
            <a:r>
              <a:rPr lang="en-US" i="1"/>
              <a:t>with replacement</a:t>
            </a:r>
            <a:r>
              <a:rPr lang="en-US"/>
              <a:t>. This sample will be the training set for growing the tree.</a:t>
            </a:r>
          </a:p>
          <a:p>
            <a:r>
              <a:rPr lang="en-US"/>
              <a:t>If there are M input variables, a number m&lt;M is specified such that at each node, m variables are selected at random out of the M. The best split on these m is used to split the node. The value of m is held constant while we grow the forest.</a:t>
            </a:r>
          </a:p>
          <a:p>
            <a:r>
              <a:rPr lang="en-US"/>
              <a:t>Each tree is grown to the largest extent possible and  there is no pruning.</a:t>
            </a:r>
          </a:p>
          <a:p>
            <a:r>
              <a:rPr lang="en-US"/>
              <a:t>Predict new data by aggregating the predictions of the ntree trees (i.e., majority votes for classification, average for regression).</a:t>
            </a:r>
          </a:p>
          <a:p>
            <a:endParaRPr lang="en-US"/>
          </a:p>
        </p:txBody>
      </p:sp>
      <p:pic>
        <p:nvPicPr>
          <p:cNvPr id="2050" name="Picture 2" descr="all-data-set"/>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85112" y="1418328"/>
            <a:ext cx="5272505" cy="4661351"/>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E7244459-F2A5-4FF9-8125-3DD79827DEF5}" type="datetime1">
              <a:rPr lang="en-US" smtClean="0"/>
              <a:t>8/11/2018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6</a:t>
            </a:fld>
            <a:endParaRPr lang="en-US" dirty="0"/>
          </a:p>
        </p:txBody>
      </p:sp>
    </p:spTree>
    <p:extLst>
      <p:ext uri="{BB962C8B-B14F-4D97-AF65-F5344CB8AC3E}">
        <p14:creationId xmlns:p14="http://schemas.microsoft.com/office/powerpoint/2010/main" val="266990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a:t>Advantages of Random Forest</a:t>
            </a:r>
            <a:endParaRPr lang="en-US"/>
          </a:p>
        </p:txBody>
      </p:sp>
      <p:sp>
        <p:nvSpPr>
          <p:cNvPr id="8" name="Content Placeholder 7"/>
          <p:cNvSpPr>
            <a:spLocks noGrp="1"/>
          </p:cNvSpPr>
          <p:nvPr>
            <p:ph idx="1"/>
          </p:nvPr>
        </p:nvSpPr>
        <p:spPr/>
        <p:txBody>
          <a:bodyPr/>
          <a:lstStyle/>
          <a:p>
            <a:r>
              <a:rPr lang="en-US"/>
              <a:t>This algorithm can solve both type of problems i.e. classification and regression and does a decent estimation at both fronts.</a:t>
            </a:r>
          </a:p>
          <a:p>
            <a:r>
              <a:rPr lang="en-US"/>
              <a:t>One of benefits of Random forest which excites me most is, the power of handle large data set with higher dimensionality. It can handle thousands of input variables and identify most significant variables so it is considered as one of the dimensionality reduction methods. Further, the model outputs </a:t>
            </a:r>
            <a:r>
              <a:rPr lang="en-US" b="1"/>
              <a:t>Importance of variable, </a:t>
            </a:r>
            <a:r>
              <a:rPr lang="en-US"/>
              <a:t>which can be a very handy feature (on some random data set).</a:t>
            </a:r>
          </a:p>
          <a:p>
            <a:endParaRPr lang="en-US"/>
          </a:p>
        </p:txBody>
      </p:sp>
      <p:sp>
        <p:nvSpPr>
          <p:cNvPr id="5" name="Date Placeholder 4"/>
          <p:cNvSpPr>
            <a:spLocks noGrp="1"/>
          </p:cNvSpPr>
          <p:nvPr>
            <p:ph type="dt" sz="half" idx="10"/>
          </p:nvPr>
        </p:nvSpPr>
        <p:spPr/>
        <p:txBody>
          <a:bodyPr/>
          <a:lstStyle/>
          <a:p>
            <a:fld id="{E7244459-F2A5-4FF9-8125-3DD79827DEF5}" type="datetime1">
              <a:rPr lang="en-US" smtClean="0"/>
              <a:t>8/11/2018</a:t>
            </a:fld>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7</a:t>
            </a:fld>
            <a:endParaRPr lang="en-US" dirty="0"/>
          </a:p>
        </p:txBody>
      </p:sp>
      <p:sp>
        <p:nvSpPr>
          <p:cNvPr id="6" name="Footer Placeholder 5"/>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639570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Advantages of Random Forest</a:t>
            </a:r>
            <a:endParaRPr lang="en-US"/>
          </a:p>
        </p:txBody>
      </p:sp>
      <p:sp>
        <p:nvSpPr>
          <p:cNvPr id="3" name="Content Placeholder 2"/>
          <p:cNvSpPr>
            <a:spLocks noGrp="1"/>
          </p:cNvSpPr>
          <p:nvPr>
            <p:ph idx="1"/>
          </p:nvPr>
        </p:nvSpPr>
        <p:spPr/>
        <p:txBody>
          <a:bodyPr>
            <a:normAutofit fontScale="92500" lnSpcReduction="10000"/>
          </a:bodyPr>
          <a:lstStyle/>
          <a:p>
            <a:r>
              <a:rPr lang="en-US"/>
              <a:t>It has an effective method for estimating missing data and maintains accuracy when a large proportion of the data are missing.</a:t>
            </a:r>
          </a:p>
          <a:p>
            <a:r>
              <a:rPr lang="en-US"/>
              <a:t>It has methods for balancing errors in data sets where classes are imbalanced.</a:t>
            </a:r>
          </a:p>
          <a:p>
            <a:r>
              <a:rPr lang="en-US"/>
              <a:t>The capabilities of the above can be extended to unlabeled data, leading to unsupervised clustering, data views and outlier detection.</a:t>
            </a:r>
          </a:p>
          <a:p>
            <a:r>
              <a:rPr lang="en-US"/>
              <a:t>Random Forest involves sampling of the input data with replacement called as bootstrap sampling. Here one third of the data is not used for training and can be used to testing. These are called the </a:t>
            </a:r>
            <a:r>
              <a:rPr lang="en-US" b="1"/>
              <a:t>out of bag</a:t>
            </a:r>
            <a:r>
              <a:rPr lang="en-US"/>
              <a:t> samples. Error estimated on these out of bag samples is known as </a:t>
            </a:r>
            <a:r>
              <a:rPr lang="en-US" i="1"/>
              <a:t>out of bag error</a:t>
            </a:r>
            <a:r>
              <a:rPr lang="en-US"/>
              <a:t>. Study of error estimates by Out of bag, gives evidence to show that the out-of-bag estimate is as accurate as using a test set of the same size as the training set. Therefore, using the out-of-bag error estimate removes the need for a set aside test set.</a:t>
            </a:r>
          </a:p>
          <a:p>
            <a:r>
              <a:rPr lang="en-US"/>
              <a:t> </a:t>
            </a:r>
          </a:p>
          <a:p>
            <a:endParaRPr lang="en-US"/>
          </a:p>
        </p:txBody>
      </p:sp>
      <p:sp>
        <p:nvSpPr>
          <p:cNvPr id="4" name="Date Placeholder 3"/>
          <p:cNvSpPr>
            <a:spLocks noGrp="1"/>
          </p:cNvSpPr>
          <p:nvPr>
            <p:ph type="dt" sz="half" idx="10"/>
          </p:nvPr>
        </p:nvSpPr>
        <p:spPr/>
        <p:txBody>
          <a:bodyPr/>
          <a:lstStyle/>
          <a:p>
            <a:fld id="{13570084-B57A-493D-8A30-572F2D9F55F8}" type="datetime1">
              <a:rPr lang="en-US" smtClean="0"/>
              <a:t>8/11/2018</a:t>
            </a:fld>
            <a:endParaRPr lang="en-US" dirty="0"/>
          </a:p>
        </p:txBody>
      </p:sp>
      <p:sp>
        <p:nvSpPr>
          <p:cNvPr id="5" name="Slide Number Placeholder 4"/>
          <p:cNvSpPr>
            <a:spLocks noGrp="1"/>
          </p:cNvSpPr>
          <p:nvPr>
            <p:ph type="sldNum" sz="quarter" idx="12"/>
          </p:nvPr>
        </p:nvSpPr>
        <p:spPr/>
        <p:txBody>
          <a:bodyPr/>
          <a:lstStyle/>
          <a:p>
            <a:fld id="{799C26FD-E1A0-49B8-8B03-25A733166562}" type="slidenum">
              <a:rPr lang="en-US" smtClean="0"/>
              <a:pPr/>
              <a:t>8</a:t>
            </a:fld>
            <a:endParaRPr lang="en-US" dirty="0"/>
          </a:p>
        </p:txBody>
      </p:sp>
      <p:sp>
        <p:nvSpPr>
          <p:cNvPr id="6" name="Footer Placeholder 5"/>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356913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Disadvantages of Random Forest</a:t>
            </a:r>
            <a:br>
              <a:rPr lang="en-US"/>
            </a:br>
            <a:endParaRPr lang="en-US"/>
          </a:p>
        </p:txBody>
      </p:sp>
      <p:sp>
        <p:nvSpPr>
          <p:cNvPr id="3" name="Content Placeholder 2"/>
          <p:cNvSpPr>
            <a:spLocks noGrp="1"/>
          </p:cNvSpPr>
          <p:nvPr>
            <p:ph idx="1"/>
          </p:nvPr>
        </p:nvSpPr>
        <p:spPr/>
        <p:txBody>
          <a:bodyPr/>
          <a:lstStyle/>
          <a:p>
            <a:r>
              <a:rPr lang="en-US"/>
              <a:t>It surely does a good job at classification but not as good as for regression problem as it does not give precise continuous nature predictions. In case of regression, it doesn’t predict beyond the range in the training data, and that they may over-fit data sets that are particularly noisy.</a:t>
            </a:r>
          </a:p>
          <a:p>
            <a:r>
              <a:rPr lang="en-US"/>
              <a:t>Random Forest can feel like a black box approach for statistical modelers – you have very little control on what the model does. You can at best – try different parameters and random seeds!</a:t>
            </a:r>
          </a:p>
          <a:p>
            <a:endParaRPr lang="en-US"/>
          </a:p>
        </p:txBody>
      </p:sp>
      <p:sp>
        <p:nvSpPr>
          <p:cNvPr id="4" name="Date Placeholder 3"/>
          <p:cNvSpPr>
            <a:spLocks noGrp="1"/>
          </p:cNvSpPr>
          <p:nvPr>
            <p:ph type="dt" sz="half" idx="10"/>
          </p:nvPr>
        </p:nvSpPr>
        <p:spPr/>
        <p:txBody>
          <a:bodyPr/>
          <a:lstStyle/>
          <a:p>
            <a:fld id="{13570084-B57A-493D-8A30-572F2D9F55F8}" type="datetime1">
              <a:rPr lang="en-US" smtClean="0"/>
              <a:t>8/11/2018</a:t>
            </a:fld>
            <a:endParaRPr lang="en-US" dirty="0"/>
          </a:p>
        </p:txBody>
      </p:sp>
      <p:sp>
        <p:nvSpPr>
          <p:cNvPr id="5" name="Slide Number Placeholder 4"/>
          <p:cNvSpPr>
            <a:spLocks noGrp="1"/>
          </p:cNvSpPr>
          <p:nvPr>
            <p:ph type="sldNum" sz="quarter" idx="12"/>
          </p:nvPr>
        </p:nvSpPr>
        <p:spPr/>
        <p:txBody>
          <a:bodyPr/>
          <a:lstStyle/>
          <a:p>
            <a:fld id="{799C26FD-E1A0-49B8-8B03-25A733166562}" type="slidenum">
              <a:rPr lang="en-US" smtClean="0"/>
              <a:pPr/>
              <a:t>9</a:t>
            </a:fld>
            <a:endParaRPr lang="en-US" dirty="0"/>
          </a:p>
        </p:txBody>
      </p:sp>
      <p:sp>
        <p:nvSpPr>
          <p:cNvPr id="6" name="Footer Placeholder 5"/>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3208876101"/>
      </p:ext>
    </p:extLst>
  </p:cSld>
  <p:clrMapOvr>
    <a:masterClrMapping/>
  </p:clrMapOvr>
</p:sld>
</file>

<file path=ppt/theme/theme1.xml><?xml version="1.0" encoding="utf-8"?>
<a:theme xmlns:a="http://schemas.openxmlformats.org/drawingml/2006/main" name="Analytics_World">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8D8D8"/>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alytics_World" id="{0D0CA6F4-4249-491F-90A1-38D2E759BAFB}" vid="{73C02A8C-8EF0-4E7B-9EF2-CA7EFEB1E5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Analytics_World</Template>
  <TotalTime>11713</TotalTime>
  <Words>3866</Words>
  <Application>Microsoft Office PowerPoint</Application>
  <PresentationFormat>Widescreen</PresentationFormat>
  <Paragraphs>741</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 Math</vt:lpstr>
      <vt:lpstr>Lucida Console</vt:lpstr>
      <vt:lpstr>Lucida Sans Unicode</vt:lpstr>
      <vt:lpstr>Raleway</vt:lpstr>
      <vt:lpstr>Analytics_World</vt:lpstr>
      <vt:lpstr>Data Analytics -  Lesson 17 Random Forest using R</vt:lpstr>
      <vt:lpstr>cadata – Home Values in California</vt:lpstr>
      <vt:lpstr>Random Forest</vt:lpstr>
      <vt:lpstr>What is Random Forest?</vt:lpstr>
      <vt:lpstr>How does it work?</vt:lpstr>
      <vt:lpstr>How does it work?</vt:lpstr>
      <vt:lpstr>Advantages of Random Forest</vt:lpstr>
      <vt:lpstr>Advantages of Random Forest</vt:lpstr>
      <vt:lpstr>Disadvantages of Random Forest </vt:lpstr>
      <vt:lpstr>What is Boosting ?</vt:lpstr>
      <vt:lpstr>What is Boosting?</vt:lpstr>
      <vt:lpstr>Bootstrapping and Bagging</vt:lpstr>
      <vt:lpstr>Random Forest using R</vt:lpstr>
      <vt:lpstr>Random Forest for Forensic Glass using R</vt:lpstr>
      <vt:lpstr>Random Forest for Forensic Glass using R</vt:lpstr>
      <vt:lpstr>Random Forest and SVM Compared</vt:lpstr>
      <vt:lpstr>Variable Importance of the Forensic Glass Data Set</vt:lpstr>
      <vt:lpstr>Example:  Primary Biliary Cirrhosis (PBC) Data</vt:lpstr>
      <vt:lpstr>The PBC Data</vt:lpstr>
      <vt:lpstr>Exploratory Data Analysis (EDA) (Tukey 1977)</vt:lpstr>
      <vt:lpstr>Transform Data for Analysis and/or Modeling</vt:lpstr>
      <vt:lpstr>Drop Replaced Data</vt:lpstr>
      <vt:lpstr>Reshape: Melt the Data</vt:lpstr>
      <vt:lpstr>Factors versus Years by Status</vt:lpstr>
      <vt:lpstr>Build Trial &amp; Test Sets for Survival Analysis</vt:lpstr>
      <vt:lpstr>Cumulative Hazard Function</vt:lpstr>
      <vt:lpstr>Plot the Survival Object Directly</vt:lpstr>
      <vt:lpstr>Changing the Color Palette</vt:lpstr>
      <vt:lpstr>Factors versus Bilirubin by Value</vt:lpstr>
      <vt:lpstr>Grow a Random Forest</vt:lpstr>
      <vt:lpstr>Imputed Data versus Data with Missing Values</vt:lpstr>
      <vt:lpstr>Predict survival for 106 patients not in trial</vt:lpstr>
      <vt:lpstr>Variable Importance (VIMP)</vt:lpstr>
      <vt:lpstr>Both Minimal Depth and VIMP Measures</vt:lpstr>
      <vt:lpstr>Both Minimal Depth and VIMP Measures</vt:lpstr>
      <vt:lpstr>Both Minimal Depth and VIMP Measures</vt:lpstr>
      <vt:lpstr>Survival versus Bilirubin Levels for 1 &amp; 3 Years</vt:lpstr>
      <vt:lpstr> Bilirubin variable dependence at 1 and 3 years</vt:lpstr>
      <vt:lpstr>Variable Dependence Plots</vt:lpstr>
      <vt:lpstr>Factor Partial Plots versus Mortality</vt:lpstr>
      <vt:lpstr>Factor Partial Plots versus Predicted Survival</vt:lpstr>
      <vt:lpstr>Factors Boxplots with Scatterplots by Events</vt:lpstr>
      <vt:lpstr>Minimal Depth Variable Interaction Panel with Factors</vt:lpstr>
      <vt:lpstr>Variable Dependencies for 1 &amp; 2 Years</vt:lpstr>
      <vt:lpstr>Variable Dependence Plot with GLM Fit</vt:lpstr>
      <vt:lpstr>Bilirubin Dependences by State </vt:lpstr>
      <vt:lpstr> Partial (risk adjusted) Variable Dependence Coplot</vt:lpstr>
      <vt:lpstr>Partial (risk adjusted) Variable Dependence Coplot</vt:lpstr>
      <vt:lpstr>www.humalytica.com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Strickland Jeffrey</dc:creator>
  <cp:lastModifiedBy>Strickland Jeffrey</cp:lastModifiedBy>
  <cp:revision>121</cp:revision>
  <dcterms:created xsi:type="dcterms:W3CDTF">2014-12-17T09:38:54Z</dcterms:created>
  <dcterms:modified xsi:type="dcterms:W3CDTF">2018-08-11T23:05:40Z</dcterms:modified>
</cp:coreProperties>
</file>